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4"/>
  </p:notesMasterIdLst>
  <p:sldIdLst>
    <p:sldId id="256" r:id="rId2"/>
    <p:sldId id="257" r:id="rId3"/>
    <p:sldId id="258" r:id="rId4"/>
    <p:sldId id="260" r:id="rId5"/>
    <p:sldId id="413" r:id="rId6"/>
    <p:sldId id="414" r:id="rId7"/>
    <p:sldId id="415" r:id="rId8"/>
    <p:sldId id="416" r:id="rId9"/>
    <p:sldId id="417" r:id="rId10"/>
    <p:sldId id="418" r:id="rId11"/>
    <p:sldId id="419" r:id="rId12"/>
    <p:sldId id="420" r:id="rId13"/>
    <p:sldId id="421" r:id="rId14"/>
    <p:sldId id="422" r:id="rId15"/>
    <p:sldId id="423" r:id="rId16"/>
    <p:sldId id="424" r:id="rId17"/>
    <p:sldId id="425" r:id="rId18"/>
    <p:sldId id="426" r:id="rId19"/>
    <p:sldId id="412" r:id="rId20"/>
    <p:sldId id="261" r:id="rId21"/>
    <p:sldId id="262" r:id="rId22"/>
    <p:sldId id="263" r:id="rId23"/>
    <p:sldId id="264" r:id="rId24"/>
    <p:sldId id="265" r:id="rId25"/>
    <p:sldId id="266"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 id="297" r:id="rId81"/>
    <p:sldId id="298" r:id="rId82"/>
    <p:sldId id="299" r:id="rId83"/>
    <p:sldId id="300" r:id="rId84"/>
    <p:sldId id="301" r:id="rId85"/>
    <p:sldId id="302" r:id="rId86"/>
    <p:sldId id="303" r:id="rId87"/>
    <p:sldId id="304" r:id="rId88"/>
    <p:sldId id="305" r:id="rId89"/>
    <p:sldId id="306" r:id="rId90"/>
    <p:sldId id="307" r:id="rId91"/>
    <p:sldId id="308" r:id="rId92"/>
    <p:sldId id="309" r:id="rId93"/>
    <p:sldId id="310" r:id="rId94"/>
    <p:sldId id="311" r:id="rId95"/>
    <p:sldId id="312" r:id="rId96"/>
    <p:sldId id="313" r:id="rId97"/>
    <p:sldId id="314" r:id="rId98"/>
    <p:sldId id="315" r:id="rId99"/>
    <p:sldId id="318" r:id="rId100"/>
    <p:sldId id="319"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2" r:id="rId114"/>
    <p:sldId id="335" r:id="rId115"/>
    <p:sldId id="336" r:id="rId116"/>
    <p:sldId id="337" r:id="rId117"/>
    <p:sldId id="338" r:id="rId118"/>
    <p:sldId id="339" r:id="rId119"/>
    <p:sldId id="340" r:id="rId120"/>
    <p:sldId id="341" r:id="rId121"/>
    <p:sldId id="342" r:id="rId122"/>
    <p:sldId id="343" r:id="rId123"/>
    <p:sldId id="344" r:id="rId124"/>
    <p:sldId id="345" r:id="rId125"/>
    <p:sldId id="346" r:id="rId126"/>
    <p:sldId id="347" r:id="rId127"/>
    <p:sldId id="348" r:id="rId128"/>
    <p:sldId id="349" r:id="rId129"/>
    <p:sldId id="350" r:id="rId130"/>
    <p:sldId id="351" r:id="rId131"/>
    <p:sldId id="352" r:id="rId132"/>
    <p:sldId id="353" r:id="rId133"/>
    <p:sldId id="354" r:id="rId134"/>
    <p:sldId id="355" r:id="rId135"/>
    <p:sldId id="356" r:id="rId136"/>
    <p:sldId id="357" r:id="rId137"/>
    <p:sldId id="358" r:id="rId138"/>
    <p:sldId id="359" r:id="rId139"/>
    <p:sldId id="360" r:id="rId140"/>
    <p:sldId id="361" r:id="rId141"/>
    <p:sldId id="362" r:id="rId142"/>
    <p:sldId id="363" r:id="rId143"/>
    <p:sldId id="364" r:id="rId144"/>
    <p:sldId id="365" r:id="rId145"/>
    <p:sldId id="366" r:id="rId146"/>
    <p:sldId id="367" r:id="rId147"/>
    <p:sldId id="368" r:id="rId148"/>
    <p:sldId id="369" r:id="rId149"/>
    <p:sldId id="370" r:id="rId150"/>
    <p:sldId id="371" r:id="rId151"/>
    <p:sldId id="372" r:id="rId152"/>
    <p:sldId id="373" r:id="rId153"/>
    <p:sldId id="374" r:id="rId154"/>
    <p:sldId id="375" r:id="rId155"/>
    <p:sldId id="376" r:id="rId156"/>
    <p:sldId id="377" r:id="rId157"/>
    <p:sldId id="378" r:id="rId158"/>
    <p:sldId id="379" r:id="rId159"/>
    <p:sldId id="380" r:id="rId160"/>
    <p:sldId id="381" r:id="rId161"/>
    <p:sldId id="382" r:id="rId162"/>
    <p:sldId id="384" r:id="rId163"/>
  </p:sldIdLst>
  <p:sldSz cx="9144000" cy="5143500" type="screen16x9"/>
  <p:notesSz cx="6858000" cy="9144000"/>
  <p:embeddedFontLst>
    <p:embeddedFont>
      <p:font typeface="Cambria" panose="02040503050406030204" pitchFamily="18" charset="0"/>
      <p:regular r:id="rId165"/>
      <p:bold r:id="rId166"/>
      <p:italic r:id="rId167"/>
      <p:boldItalic r:id="rId168"/>
    </p:embeddedFont>
    <p:embeddedFont>
      <p:font typeface="Lato" panose="020B0604020202020204" charset="0"/>
      <p:regular r:id="rId169"/>
      <p:bold r:id="rId170"/>
      <p:italic r:id="rId171"/>
      <p:boldItalic r:id="rId172"/>
    </p:embeddedFont>
    <p:embeddedFont>
      <p:font typeface="Raleway" panose="020B0604020202020204" charset="0"/>
      <p:regular r:id="rId173"/>
      <p:bold r:id="rId174"/>
      <p:italic r:id="rId175"/>
      <p:boldItalic r:id="rId1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79" autoAdjust="0"/>
    <p:restoredTop sz="94660"/>
  </p:normalViewPr>
  <p:slideViewPr>
    <p:cSldViewPr snapToGrid="0">
      <p:cViewPr varScale="1">
        <p:scale>
          <a:sx n="90" d="100"/>
          <a:sy n="90" d="100"/>
        </p:scale>
        <p:origin x="43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font" Target="fonts/font11.fntdata"/><Relationship Id="rId170" Type="http://schemas.openxmlformats.org/officeDocument/2006/relationships/font" Target="fonts/font6.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font" Target="fonts/font1.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7.fntdata"/><Relationship Id="rId176" Type="http://schemas.openxmlformats.org/officeDocument/2006/relationships/font" Target="fonts/font1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font" Target="fonts/font5.fntdata"/><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8.fntdata"/><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3.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0.fntdata"/><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beaudru.github.io/modern-js-cheatshee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2ality.com/2012/04/arrow-function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st.github.com/staltz/868e7e9bc2a7b8c1f754"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42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0ccb6ca9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0ccb6ca9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5aab581a5_0_1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5aab581a5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5aab581a5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5aab581a5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0ccb6ca96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80ccb6ca9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0ccb6ca96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0ccb6ca9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89688107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89688107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96881077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96881077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96881077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96881077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96881077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96881077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96881077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89688107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37644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96881077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96881077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896881077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896881077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96881077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96881077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96881077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89688107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5aab581a5_0_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85aab581a5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https://projects.wojtekmaj.pl/react-lifecycle-methods-diagram/</a:t>
            </a:r>
            <a:endParaRPr/>
          </a:p>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5aab581a5_0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5aab581a5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https://projects.wojtekmaj.pl/react-lifecycle-methods-diagram/</a:t>
            </a:r>
            <a:endParaRPr/>
          </a:p>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96881077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9688107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96881077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96881077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5aab581a5_0_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5aab581a5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0ccb6ca9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0ccb6ca9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9517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0ccb6ca96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0ccb6ca9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0ccb6ca96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80ccb6ca9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0ccb6ca96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80ccb6ca9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80ccb6ca96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80ccb6ca96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0ccb6ca96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0ccb6ca9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0ccb6ca9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80ccb6ca9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0ccb6ca9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80ccb6ca9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80ccb6ca96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80ccb6ca9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0ccb6ca9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0ccb6ca9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0ccb6ca9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0ccb6ca9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17402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80ccb6ca9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80ccb6ca9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80ccb6ca9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80ccb6ca9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0ccb6ca9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0ccb6ca9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80ccb6ca96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80ccb6ca9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80ccb6ca9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80ccb6ca9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80ccb6ca96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80ccb6ca9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0ccb6ca9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0ccb6ca9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aab581a5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aab581a5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2fd92db5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2fd92db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2fd92db5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2fd92db5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174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2fd92db5b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52fd92db5b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0ccb6ca96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0ccb6ca9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2fd92db5b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2fd92db5b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52fd92db5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52fd92db5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52fd92db5b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52fd92db5b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2fd92db5b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2fd92db5b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2fd92db5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52fd92db5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fd92db5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fd92db5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fd92db5b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fd92db5b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fd92db5b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fd92db5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3230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2fd92db5b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2fd92db5b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52fd92db5b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52fd92db5b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85aab581a5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85aab581a5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git clone https://github.com/xiaoyunyang/isomorphic-router-demo.git</a:t>
            </a:r>
            <a:endParaRPr dirty="0"/>
          </a:p>
          <a:p>
            <a:pPr marL="0" lvl="0" indent="0" algn="l" rtl="0">
              <a:spcBef>
                <a:spcPts val="0"/>
              </a:spcBef>
              <a:spcAft>
                <a:spcPts val="0"/>
              </a:spcAft>
              <a:buNone/>
            </a:pPr>
            <a:r>
              <a:rPr lang="en" dirty="0"/>
              <a:t>cd isomorphic-router-demo</a:t>
            </a:r>
            <a:endParaRPr dirty="0"/>
          </a:p>
          <a:p>
            <a:pPr marL="0" lvl="0" indent="0" algn="l" rtl="0">
              <a:spcBef>
                <a:spcPts val="0"/>
              </a:spcBef>
              <a:spcAft>
                <a:spcPts val="0"/>
              </a:spcAft>
              <a:buNone/>
            </a:pPr>
            <a:r>
              <a:rPr lang="en" dirty="0"/>
              <a:t>npm install</a:t>
            </a:r>
            <a:endParaRPr dirty="0"/>
          </a:p>
          <a:p>
            <a:pPr marL="0" lvl="0" indent="0" algn="l" rtl="0">
              <a:spcBef>
                <a:spcPts val="0"/>
              </a:spcBef>
              <a:spcAft>
                <a:spcPts val="0"/>
              </a:spcAft>
              <a:buNone/>
            </a:pPr>
            <a:r>
              <a:rPr lang="en" dirty="0"/>
              <a:t>npm start</a:t>
            </a:r>
            <a:endParaRPr dirty="0"/>
          </a:p>
          <a:p>
            <a:pPr marL="0" lvl="0" indent="0" algn="l" rtl="0">
              <a:spcBef>
                <a:spcPts val="0"/>
              </a:spcBef>
              <a:spcAft>
                <a:spcPts val="0"/>
              </a:spcAft>
              <a:buNone/>
            </a:pPr>
            <a:endParaRPr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5aab581a5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5aab581a5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Cette séparation des préoccupations améliore la productivité au départ lorsque vous prototypez un MVP pour votre site Web, mais il y a un point de diminution des rendements pour un site Web déployé en tant que SPA qui parle à un serveur avec une API pour les données. Les principaux inconvénients de cette approche sont:</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0ccb6ca96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0ccb6ca96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80ccb6ca96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80ccb6ca9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80ccb6ca9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80ccb6ca96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L'en-tête est rendu côté serveur et ne change pas lorsque le contenu change en fonction du chargement dynamique lorsque la page Web est amorcée dans le navigateur.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80ccb6ca96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80ccb6ca96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5aab581a5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5aab581a5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85aab581a5_0_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85aab581a5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2925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0ccb6ca9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0ccb6ca9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80ccb6ca96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80ccb6ca96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727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3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27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5aab581a5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5aab581a5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https://mbeaudru.github.io/modern-js-cheatsheet/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0ccb6ca96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0ccb6ca96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0ccb6ca96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0ccb6ca96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0ccb6ca96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0ccb6ca96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0ccb6ca96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0ccb6ca9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0ccb6ca96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0ccb6ca9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051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663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982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41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5aab581a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5aab581a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748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311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52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393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575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332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hlinkClick r:id="rId3"/>
              </a:rPr>
              <a:t>https://2ality.com/2012/04/arrow-functions.html</a:t>
            </a:r>
            <a:r>
              <a:rPr lang="fr-FR" dirty="0"/>
              <a:t> </a:t>
            </a:r>
            <a:endParaRPr dirty="0"/>
          </a:p>
        </p:txBody>
      </p:sp>
    </p:spTree>
    <p:extLst>
      <p:ext uri="{BB962C8B-B14F-4D97-AF65-F5344CB8AC3E}">
        <p14:creationId xmlns:p14="http://schemas.microsoft.com/office/powerpoint/2010/main" val="1202659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0368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631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40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0132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7811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169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035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254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0455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2970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32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2529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3466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028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9941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783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0a4e2d86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0a4e2d86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https://youtu.be/Urwzk6ILvPQ</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0a4e2d86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0a4e2d86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0a4e2d86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0a4e2d86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0a4e2d86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0a4e2d86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0a4e2d86d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0a4e2d8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0a4e2d86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0a4e2d86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0ccb6ca96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0ccb6ca9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0ccb6ca96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0ccb6ca9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722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ccb6ca9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ccb6ca9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0ccb6ca96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0ccb6ca9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Tous les objets HTML organisés sous forme d’arborescence dans le DOM peuvent être modifiés quant au style ou au contenu en utilisant le langage JavaScript.</a:t>
            </a:r>
            <a:endParaRPr/>
          </a:p>
          <a:p>
            <a:pPr marL="0" lvl="0" indent="0" algn="l" rtl="0">
              <a:spcBef>
                <a:spcPts val="0"/>
              </a:spcBef>
              <a:spcAft>
                <a:spcPts val="0"/>
              </a:spcAft>
              <a:buNone/>
            </a:pPr>
            <a:r>
              <a:rPr lang="en"/>
              <a:t>Le DOM joue le rôle d’interface de programmation dans la mesure où l’on ne peut ajouter des scripts JavaScript que sur une page web affichée en DOM. Le DOM donne prise au JavaScript.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0ccb6ca96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0ccb6ca9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0ccb6ca96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0ccb6ca96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0ccb6ca96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0ccb6ca96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0ccb6ca96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0ccb6ca96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0ccb6ca96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0ccb6ca9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https://gist.github.com/staltz/868e7e9bc2a7b8c1f754</a:t>
            </a: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0ccb6ca96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0ccb6ca96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6543ad3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6543ad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0a4e2d86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0a4e2d8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0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0ccb6ca9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0ccb6ca9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0ccb6ca9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0ccb6ca9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393bcfb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8393bcfb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8393bcf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8393bcf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8393bc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8393bc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5aab581a5_0_10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5aab581a5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0b54c764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0b54c76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0b54c764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0b54c764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0b54c764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0b54c764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0b54c764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0b54c764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5091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0b54c764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0b54c764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0b54c76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0b54c76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0b54c764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0b54c764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0b54c764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0b54c764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5aab581a5_0_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5aab581a5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5aab581a5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5aab581a5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5aab581a5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5aab581a5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0a4e2d86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0a4e2d8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0a4e2d86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0a4e2d86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0a4e2d86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0a4e2d8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4297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0a4e2d86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0a4e2d86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0a4e2d86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0a4e2d8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0a4e2d86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0a4e2d86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0a4e2d86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0a4e2d86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0a4e2d86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80a4e2d86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0a4e2d86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0a4e2d86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0a4e2d86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0a4e2d86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0a4e2d86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0a4e2d86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0a4e2d86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0a4e2d86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5aab581a5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5aab581a5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2i-training/react10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4.xml"/><Relationship Id="rId1" Type="http://schemas.openxmlformats.org/officeDocument/2006/relationships/slideLayout" Target="../slideLayouts/slideLayout3.xml"/><Relationship Id="rId4" Type="http://schemas.openxmlformats.org/officeDocument/2006/relationships/hyperlink" Target="https://developer.mozilla.org/en-US/docs/Web/JavaScript/Reference/Operators/Object_initializer#New_notations_in_ECMAScript_2015"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4.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hyperlink" Target="https://magic.reactjs.net/htmltojsx.ht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74275" y="1322450"/>
            <a:ext cx="7688100" cy="1664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
              <a:t>React 101</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r>
              <a:rPr lang="fr-FR" u="sng" dirty="0">
                <a:hlinkClick r:id="rId3"/>
              </a:rPr>
              <a:t>Slides et exercices disponibles dans ce repo git:</a:t>
            </a:r>
          </a:p>
          <a:p>
            <a:pPr marL="0" lvl="0" indent="0"/>
            <a:endParaRPr lang="fr-FR" dirty="0">
              <a:hlinkClick r:id="rId3"/>
            </a:endParaRPr>
          </a:p>
          <a:p>
            <a:pPr marL="0" lvl="0" indent="0"/>
            <a:r>
              <a:rPr lang="fr-FR" dirty="0">
                <a:hlinkClick r:id="rId3"/>
              </a:rPr>
              <a:t>https://github.com/m2i-training/react101</a:t>
            </a:r>
            <a:r>
              <a:rPr lang="fr-FR"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Créer une classe</a:t>
            </a:r>
            <a:endParaRPr dirty="0"/>
          </a:p>
        </p:txBody>
      </p:sp>
      <p:pic>
        <p:nvPicPr>
          <p:cNvPr id="2" name="Picture 1">
            <a:extLst>
              <a:ext uri="{FF2B5EF4-FFF2-40B4-BE49-F238E27FC236}">
                <a16:creationId xmlns:a16="http://schemas.microsoft.com/office/drawing/2014/main" id="{DE502C1E-6FD2-4556-9EDD-47DBE22AC9B6}"/>
              </a:ext>
            </a:extLst>
          </p:cNvPr>
          <p:cNvPicPr>
            <a:picLocks noChangeAspect="1"/>
          </p:cNvPicPr>
          <p:nvPr/>
        </p:nvPicPr>
        <p:blipFill>
          <a:blip r:embed="rId3"/>
          <a:stretch>
            <a:fillRect/>
          </a:stretch>
        </p:blipFill>
        <p:spPr>
          <a:xfrm>
            <a:off x="1466417" y="1233935"/>
            <a:ext cx="5423482" cy="3909565"/>
          </a:xfrm>
          <a:prstGeom prst="rect">
            <a:avLst/>
          </a:prstGeom>
        </p:spPr>
      </p:pic>
    </p:spTree>
    <p:extLst>
      <p:ext uri="{BB962C8B-B14F-4D97-AF65-F5344CB8AC3E}">
        <p14:creationId xmlns:p14="http://schemas.microsoft.com/office/powerpoint/2010/main" val="2777673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6"/>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lvl="0"/>
            <a:br>
              <a:rPr lang="en" sz="3500" dirty="0"/>
            </a:br>
            <a:r>
              <a:rPr lang="en" sz="3500" dirty="0"/>
              <a:t>Exercice:</a:t>
            </a:r>
            <a:br>
              <a:rPr lang="en" sz="3500" dirty="0"/>
            </a:br>
            <a:r>
              <a:rPr lang="fr-FR" sz="3500" dirty="0"/>
              <a:t>Prise en main de</a:t>
            </a:r>
            <a:r>
              <a:rPr lang="fr-FR" dirty="0"/>
              <a:t> </a:t>
            </a:r>
            <a:r>
              <a:rPr lang="fr-FR" dirty="0" err="1"/>
              <a:t>React</a:t>
            </a:r>
            <a:endParaRPr sz="35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7"/>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Développer avec ReactJS</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479" name="Google Shape;479;p77"/>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Approche : MVC et Virtual Dom, un choix de performance.</a:t>
            </a:r>
            <a:endParaRPr sz="1500" b="1"/>
          </a:p>
          <a:p>
            <a:pPr marL="457200" lvl="0" indent="-323850" algn="l" rtl="0">
              <a:lnSpc>
                <a:spcPct val="115000"/>
              </a:lnSpc>
              <a:spcBef>
                <a:spcPts val="0"/>
              </a:spcBef>
              <a:spcAft>
                <a:spcPts val="0"/>
              </a:spcAft>
              <a:buSzPts val="1500"/>
              <a:buChar char="●"/>
            </a:pPr>
            <a:r>
              <a:rPr lang="en" sz="1500" b="1"/>
              <a:t>Utiliser JavaScript ou JSX.</a:t>
            </a:r>
            <a:endParaRPr sz="1500" b="1"/>
          </a:p>
          <a:p>
            <a:pPr marL="457200" lvl="0" indent="-323850" algn="l" rtl="0">
              <a:lnSpc>
                <a:spcPct val="115000"/>
              </a:lnSpc>
              <a:spcBef>
                <a:spcPts val="0"/>
              </a:spcBef>
              <a:spcAft>
                <a:spcPts val="0"/>
              </a:spcAft>
              <a:buSzPts val="1500"/>
              <a:buChar char="●"/>
            </a:pPr>
            <a:r>
              <a:rPr lang="en" sz="1500" b="1"/>
              <a:t>Comprendre JSX en détail. Pièges à éviter.</a:t>
            </a:r>
            <a:endParaRPr sz="1500" b="1"/>
          </a:p>
          <a:p>
            <a:pPr marL="457200" lvl="0" indent="-323850" algn="l" rtl="0">
              <a:lnSpc>
                <a:spcPct val="115000"/>
              </a:lnSpc>
              <a:spcBef>
                <a:spcPts val="0"/>
              </a:spcBef>
              <a:spcAft>
                <a:spcPts val="0"/>
              </a:spcAft>
              <a:buSzPts val="1500"/>
              <a:buChar char="●"/>
            </a:pPr>
            <a:r>
              <a:rPr lang="en" sz="1500" b="1"/>
              <a:t>Méthodes principales de l'API.</a:t>
            </a:r>
            <a:endParaRPr sz="1500" b="1"/>
          </a:p>
          <a:p>
            <a:pPr marL="457200" lvl="0" indent="-323850" algn="l" rtl="0">
              <a:lnSpc>
                <a:spcPct val="115000"/>
              </a:lnSpc>
              <a:spcBef>
                <a:spcPts val="0"/>
              </a:spcBef>
              <a:spcAft>
                <a:spcPts val="0"/>
              </a:spcAft>
              <a:buSzPts val="1500"/>
              <a:buChar char="●"/>
            </a:pPr>
            <a:r>
              <a:rPr lang="en" sz="1500" b="1"/>
              <a:t>Création de composant de vues. Cycle de vie.</a:t>
            </a:r>
            <a:endParaRPr sz="1500" b="1"/>
          </a:p>
          <a:p>
            <a:pPr marL="457200" lvl="0" indent="-323850" algn="l" rtl="0">
              <a:lnSpc>
                <a:spcPct val="115000"/>
              </a:lnSpc>
              <a:spcBef>
                <a:spcPts val="0"/>
              </a:spcBef>
              <a:spcAft>
                <a:spcPts val="0"/>
              </a:spcAft>
              <a:buSzPts val="1500"/>
              <a:buChar char="●"/>
            </a:pPr>
            <a:r>
              <a:rPr lang="en" sz="1500" b="1"/>
              <a:t>Initialisation de propriétés.</a:t>
            </a:r>
            <a:endParaRPr sz="1500" b="1"/>
          </a:p>
          <a:p>
            <a:pPr marL="457200" lvl="0" indent="-323850" algn="l" rtl="0">
              <a:lnSpc>
                <a:spcPct val="115000"/>
              </a:lnSpc>
              <a:spcBef>
                <a:spcPts val="0"/>
              </a:spcBef>
              <a:spcAft>
                <a:spcPts val="0"/>
              </a:spcAft>
              <a:buSzPts val="1500"/>
              <a:buChar char="●"/>
            </a:pPr>
            <a:r>
              <a:rPr lang="en" sz="1500" b="1"/>
              <a:t>"Render Function" : gestion des états de composant.</a:t>
            </a:r>
            <a:endParaRPr sz="1500" b="1"/>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 le problème</a:t>
            </a:r>
            <a:endParaRPr/>
          </a:p>
        </p:txBody>
      </p:sp>
      <p:sp>
        <p:nvSpPr>
          <p:cNvPr id="485" name="Google Shape;485;p78"/>
          <p:cNvSpPr txBox="1"/>
          <p:nvPr/>
        </p:nvSpPr>
        <p:spPr>
          <a:xfrm>
            <a:off x="-9450" y="1431425"/>
            <a:ext cx="9162900" cy="33681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400"/>
              </a:spcBef>
              <a:spcAft>
                <a:spcPts val="0"/>
              </a:spcAft>
              <a:buClr>
                <a:srgbClr val="222635"/>
              </a:buClr>
              <a:buSzPts val="1500"/>
              <a:buChar char="●"/>
            </a:pPr>
            <a:r>
              <a:rPr lang="en" sz="1500">
                <a:solidFill>
                  <a:srgbClr val="222635"/>
                </a:solidFill>
                <a:highlight>
                  <a:srgbClr val="FFFFFF"/>
                </a:highlight>
              </a:rPr>
              <a:t>La manipulation DOM est au cœur des pages Web interactives modernes. Il est donc important que le travail avec DOM soit assez simple et rapide.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Cette partie peut ne pas être aussi rapide qu'elle devrait l'être. Par exemple, disons que nous voulons mettre à jour le premier élément d'une liste contenant dix éléments.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frameworks JavaScript mettraient à jour la liste entière, juste pour mettre à jour uniquement le premier élément.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pages Web modernes ont d'énormes structures DOM et ce comportement coûterait trop cher, entraînant un chargement plus lent des pages.</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Pour contrer ce problème, React a popularisé quelque chose appelé  </a:t>
            </a:r>
            <a:r>
              <a:rPr lang="en" sz="1500" b="1">
                <a:solidFill>
                  <a:srgbClr val="222635"/>
                </a:solidFill>
                <a:highlight>
                  <a:srgbClr val="FFFFFF"/>
                </a:highlight>
              </a:rPr>
              <a:t>Virtual DOM</a:t>
            </a:r>
            <a:r>
              <a:rPr lang="en" sz="1500">
                <a:solidFill>
                  <a:srgbClr val="222635"/>
                </a:solidFill>
                <a:highlight>
                  <a:srgbClr val="FFFFFF"/>
                </a:highlight>
              </a:rPr>
              <a:t> .</a:t>
            </a:r>
            <a:endParaRPr sz="1500">
              <a:solidFill>
                <a:srgbClr val="222635"/>
              </a:solidFill>
              <a:highlight>
                <a:srgbClr val="FFFFFF"/>
              </a:highligh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pic>
        <p:nvPicPr>
          <p:cNvPr id="491" name="Google Shape;491;p79"/>
          <p:cNvPicPr preferRelativeResize="0"/>
          <p:nvPr/>
        </p:nvPicPr>
        <p:blipFill>
          <a:blip r:embed="rId3">
            <a:alphaModFix/>
          </a:blip>
          <a:stretch>
            <a:fillRect/>
          </a:stretch>
        </p:blipFill>
        <p:spPr>
          <a:xfrm>
            <a:off x="1280475" y="1283400"/>
            <a:ext cx="6830950" cy="38601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sp>
        <p:nvSpPr>
          <p:cNvPr id="497" name="Google Shape;497;p80"/>
          <p:cNvSpPr txBox="1"/>
          <p:nvPr/>
        </p:nvSpPr>
        <p:spPr>
          <a:xfrm>
            <a:off x="0" y="1331725"/>
            <a:ext cx="9144000" cy="1744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400"/>
              </a:spcBef>
              <a:spcAft>
                <a:spcPts val="0"/>
              </a:spcAft>
              <a:buClr>
                <a:srgbClr val="222635"/>
              </a:buClr>
              <a:buSzPts val="1400"/>
              <a:buChar char="●"/>
            </a:pPr>
            <a:r>
              <a:rPr lang="en">
                <a:solidFill>
                  <a:srgbClr val="222635"/>
                </a:solidFill>
                <a:highlight>
                  <a:srgbClr val="FFFFFF"/>
                </a:highlight>
              </a:rPr>
              <a:t>Le DOM virtuel est une copie du DOM HTML et est local à React.</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Nous pouvons l'appeler une abstraction du DOM HTML. Ainsi, quelles que soient les modifications à apporter au DOM, React le fait sur ce DOM virtuel et synchronise le DOM réel en conséquence. </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Ce processus est appelé Réconciliation.</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vous avez rendu un élément JSX, chaque objet Virtual DOM unique est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On peut douter qu'il soit efficace de mettre à jour l'ensemble du Virtual DOM. Mais par rapport à la mise à jour d'objets DOM réels, le DOM virtuel se met à jour plus rapidement.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Avant la mise à jour, une copie du DOM virtuel est effectuée et ensuite comparée avec le DOM virtuel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React peut alors déterminer quels objets ont été modifiés, et ce processus est appelé </a:t>
            </a:r>
            <a:r>
              <a:rPr lang="en" b="1">
                <a:solidFill>
                  <a:srgbClr val="222635"/>
                </a:solidFill>
                <a:highlight>
                  <a:srgbClr val="FFFFFF"/>
                </a:highlight>
              </a:rPr>
              <a:t>Diffing. </a:t>
            </a:r>
            <a:endParaRPr b="1">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React sait quels objets mettre à jour, il ne met à jour que les objets dans le Real DOM.</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3" name="Google Shape;503;p81"/>
          <p:cNvPicPr preferRelativeResize="0"/>
          <p:nvPr/>
        </p:nvPicPr>
        <p:blipFill>
          <a:blip r:embed="rId3">
            <a:alphaModFix/>
          </a:blip>
          <a:stretch>
            <a:fillRect/>
          </a:stretch>
        </p:blipFill>
        <p:spPr>
          <a:xfrm>
            <a:off x="76200" y="1407800"/>
            <a:ext cx="8991601" cy="285912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9" name="Google Shape;509;p82"/>
          <p:cNvPicPr preferRelativeResize="0"/>
          <p:nvPr/>
        </p:nvPicPr>
        <p:blipFill>
          <a:blip r:embed="rId3">
            <a:alphaModFix/>
          </a:blip>
          <a:stretch>
            <a:fillRect/>
          </a:stretch>
        </p:blipFill>
        <p:spPr>
          <a:xfrm>
            <a:off x="117225" y="1439150"/>
            <a:ext cx="8909551" cy="32192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props sont immuables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15" name="Google Shape;515;p83"/>
          <p:cNvPicPr preferRelativeResize="0"/>
          <p:nvPr/>
        </p:nvPicPr>
        <p:blipFill>
          <a:blip r:embed="rId3">
            <a:alphaModFix/>
          </a:blip>
          <a:stretch>
            <a:fillRect/>
          </a:stretch>
        </p:blipFill>
        <p:spPr>
          <a:xfrm>
            <a:off x="152400" y="1407775"/>
            <a:ext cx="8839201" cy="357732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1" name="Google Shape;521;p84"/>
          <p:cNvPicPr preferRelativeResize="0"/>
          <p:nvPr/>
        </p:nvPicPr>
        <p:blipFill>
          <a:blip r:embed="rId3">
            <a:alphaModFix/>
          </a:blip>
          <a:stretch>
            <a:fillRect/>
          </a:stretch>
        </p:blipFill>
        <p:spPr>
          <a:xfrm>
            <a:off x="729450" y="1349625"/>
            <a:ext cx="4903851" cy="37053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7" name="Google Shape;527;p85"/>
          <p:cNvPicPr preferRelativeResize="0"/>
          <p:nvPr/>
        </p:nvPicPr>
        <p:blipFill>
          <a:blip r:embed="rId3">
            <a:alphaModFix/>
          </a:blip>
          <a:stretch>
            <a:fillRect/>
          </a:stretch>
        </p:blipFill>
        <p:spPr>
          <a:xfrm>
            <a:off x="566738" y="1423475"/>
            <a:ext cx="8010525" cy="3486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Méthodes statiques</a:t>
            </a:r>
            <a:endParaRPr dirty="0"/>
          </a:p>
        </p:txBody>
      </p:sp>
      <p:pic>
        <p:nvPicPr>
          <p:cNvPr id="3" name="Picture 2">
            <a:extLst>
              <a:ext uri="{FF2B5EF4-FFF2-40B4-BE49-F238E27FC236}">
                <a16:creationId xmlns:a16="http://schemas.microsoft.com/office/drawing/2014/main" id="{AF4329F7-0A40-4C13-9CAB-EFADD4838B7C}"/>
              </a:ext>
            </a:extLst>
          </p:cNvPr>
          <p:cNvPicPr>
            <a:picLocks noChangeAspect="1"/>
          </p:cNvPicPr>
          <p:nvPr/>
        </p:nvPicPr>
        <p:blipFill>
          <a:blip r:embed="rId3"/>
          <a:stretch>
            <a:fillRect/>
          </a:stretch>
        </p:blipFill>
        <p:spPr>
          <a:xfrm>
            <a:off x="1352100" y="1047178"/>
            <a:ext cx="6439799" cy="4096322"/>
          </a:xfrm>
          <a:prstGeom prst="rect">
            <a:avLst/>
          </a:prstGeom>
        </p:spPr>
      </p:pic>
    </p:spTree>
    <p:extLst>
      <p:ext uri="{BB962C8B-B14F-4D97-AF65-F5344CB8AC3E}">
        <p14:creationId xmlns:p14="http://schemas.microsoft.com/office/powerpoint/2010/main" val="95597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3" name="Google Shape;533;p86"/>
          <p:cNvPicPr preferRelativeResize="0"/>
          <p:nvPr/>
        </p:nvPicPr>
        <p:blipFill>
          <a:blip r:embed="rId3">
            <a:alphaModFix/>
          </a:blip>
          <a:stretch>
            <a:fillRect/>
          </a:stretch>
        </p:blipFill>
        <p:spPr>
          <a:xfrm>
            <a:off x="360975" y="1330550"/>
            <a:ext cx="8326825" cy="37178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9" name="Google Shape;539;p87"/>
          <p:cNvPicPr preferRelativeResize="0"/>
          <p:nvPr/>
        </p:nvPicPr>
        <p:blipFill>
          <a:blip r:embed="rId3">
            <a:alphaModFix/>
          </a:blip>
          <a:stretch>
            <a:fillRect/>
          </a:stretch>
        </p:blipFill>
        <p:spPr>
          <a:xfrm>
            <a:off x="393788" y="1298025"/>
            <a:ext cx="8356425" cy="37558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composants "enfants"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45" name="Google Shape;545;p88"/>
          <p:cNvPicPr preferRelativeResize="0"/>
          <p:nvPr/>
        </p:nvPicPr>
        <p:blipFill>
          <a:blip r:embed="rId3">
            <a:alphaModFix/>
          </a:blip>
          <a:stretch>
            <a:fillRect/>
          </a:stretch>
        </p:blipFill>
        <p:spPr>
          <a:xfrm>
            <a:off x="842375" y="1319600"/>
            <a:ext cx="6277299" cy="374549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Affichage de plusieurs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1" name="Google Shape;551;p89"/>
          <p:cNvPicPr preferRelativeResize="0"/>
          <p:nvPr/>
        </p:nvPicPr>
        <p:blipFill>
          <a:blip r:embed="rId3">
            <a:alphaModFix/>
          </a:blip>
          <a:stretch>
            <a:fillRect/>
          </a:stretch>
        </p:blipFill>
        <p:spPr>
          <a:xfrm>
            <a:off x="729450" y="1387700"/>
            <a:ext cx="7362476" cy="36812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p:txBody>
      </p:sp>
      <p:pic>
        <p:nvPicPr>
          <p:cNvPr id="569" name="Google Shape;569;p92"/>
          <p:cNvPicPr preferRelativeResize="0"/>
          <p:nvPr/>
        </p:nvPicPr>
        <p:blipFill>
          <a:blip r:embed="rId3">
            <a:alphaModFix/>
          </a:blip>
          <a:stretch>
            <a:fillRect/>
          </a:stretch>
        </p:blipFill>
        <p:spPr>
          <a:xfrm>
            <a:off x="0" y="1480955"/>
            <a:ext cx="9144000" cy="350799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moins courant</a:t>
            </a:r>
            <a:endParaRPr/>
          </a:p>
        </p:txBody>
      </p:sp>
      <p:pic>
        <p:nvPicPr>
          <p:cNvPr id="575" name="Google Shape;575;p93"/>
          <p:cNvPicPr preferRelativeResize="0"/>
          <p:nvPr/>
        </p:nvPicPr>
        <p:blipFill>
          <a:blip r:embed="rId3">
            <a:alphaModFix/>
          </a:blip>
          <a:stretch>
            <a:fillRect/>
          </a:stretch>
        </p:blipFill>
        <p:spPr>
          <a:xfrm>
            <a:off x="1307325" y="1248725"/>
            <a:ext cx="6650766" cy="38947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a:t>
            </a:r>
            <a:endParaRPr/>
          </a:p>
        </p:txBody>
      </p:sp>
      <p:pic>
        <p:nvPicPr>
          <p:cNvPr id="581" name="Google Shape;581;p94"/>
          <p:cNvPicPr preferRelativeResize="0"/>
          <p:nvPr/>
        </p:nvPicPr>
        <p:blipFill>
          <a:blip r:embed="rId3">
            <a:alphaModFix/>
          </a:blip>
          <a:stretch>
            <a:fillRect/>
          </a:stretch>
        </p:blipFill>
        <p:spPr>
          <a:xfrm>
            <a:off x="762000" y="1273900"/>
            <a:ext cx="7688700" cy="377719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9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Lab :</a:t>
            </a:r>
            <a:endParaRPr sz="3500"/>
          </a:p>
          <a:p>
            <a:pPr marL="0" lvl="0" indent="0" algn="l" rtl="0">
              <a:spcBef>
                <a:spcPts val="0"/>
              </a:spcBef>
              <a:spcAft>
                <a:spcPts val="0"/>
              </a:spcAft>
              <a:buNone/>
            </a:pPr>
            <a:r>
              <a:rPr lang="en" sz="3500"/>
              <a:t>Création d'une application React </a:t>
            </a:r>
            <a:endParaRPr sz="3500"/>
          </a:p>
          <a:p>
            <a:pPr marL="0" lvl="0" indent="0" algn="l" rtl="0">
              <a:spcBef>
                <a:spcPts val="0"/>
              </a:spcBef>
              <a:spcAft>
                <a:spcPts val="0"/>
              </a:spcAft>
              <a:buNone/>
            </a:pPr>
            <a:endParaRPr sz="350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6"/>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Interactivité des composants</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592" name="Google Shape;592;p96"/>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Gestion des événements. "autobinding" et délégation.</a:t>
            </a:r>
            <a:endParaRPr sz="1500" b="1"/>
          </a:p>
          <a:p>
            <a:pPr marL="457200" lvl="0" indent="-323850" algn="l" rtl="0">
              <a:lnSpc>
                <a:spcPct val="115000"/>
              </a:lnSpc>
              <a:spcBef>
                <a:spcPts val="0"/>
              </a:spcBef>
              <a:spcAft>
                <a:spcPts val="0"/>
              </a:spcAft>
              <a:buSzPts val="1500"/>
              <a:buChar char="●"/>
            </a:pPr>
            <a:r>
              <a:rPr lang="en" sz="1500" b="1"/>
              <a:t>Design Pattern : stratégie pour les composants à état.</a:t>
            </a:r>
            <a:endParaRPr sz="1500" b="1"/>
          </a:p>
          <a:p>
            <a:pPr marL="457200" lvl="0" indent="-323850" algn="l" rtl="0">
              <a:lnSpc>
                <a:spcPct val="115000"/>
              </a:lnSpc>
              <a:spcBef>
                <a:spcPts val="0"/>
              </a:spcBef>
              <a:spcAft>
                <a:spcPts val="0"/>
              </a:spcAft>
              <a:buSzPts val="1500"/>
              <a:buChar char="●"/>
            </a:pPr>
            <a:r>
              <a:rPr lang="en" sz="1500" b="1"/>
              <a:t>Composer par ensembles.</a:t>
            </a:r>
            <a:endParaRPr sz="1500" b="1"/>
          </a:p>
          <a:p>
            <a:pPr marL="457200" lvl="0" indent="-323850" algn="l" rtl="0">
              <a:lnSpc>
                <a:spcPct val="115000"/>
              </a:lnSpc>
              <a:spcBef>
                <a:spcPts val="0"/>
              </a:spcBef>
              <a:spcAft>
                <a:spcPts val="0"/>
              </a:spcAft>
              <a:buSzPts val="1500"/>
              <a:buChar char="●"/>
            </a:pPr>
            <a:r>
              <a:rPr lang="en" sz="1500" b="1"/>
              <a:t>"Component Data Flow" : propriétaire, enfants et création dynamique.</a:t>
            </a:r>
            <a:endParaRPr sz="1500" b="1"/>
          </a:p>
          <a:p>
            <a:pPr marL="457200" lvl="0" indent="-323850" algn="l" rtl="0">
              <a:lnSpc>
                <a:spcPct val="115000"/>
              </a:lnSpc>
              <a:spcBef>
                <a:spcPts val="0"/>
              </a:spcBef>
              <a:spcAft>
                <a:spcPts val="0"/>
              </a:spcAft>
              <a:buSzPts val="1500"/>
              <a:buChar char="●"/>
            </a:pPr>
            <a:r>
              <a:rPr lang="en" sz="1500" b="1"/>
              <a:t>Composants réutilisables : contrôle et transfert de propriétés.</a:t>
            </a:r>
            <a:endParaRPr sz="1500" b="1"/>
          </a:p>
          <a:p>
            <a:pPr marL="457200" lvl="0" indent="-323850" algn="l" rtl="0">
              <a:lnSpc>
                <a:spcPct val="115000"/>
              </a:lnSpc>
              <a:spcBef>
                <a:spcPts val="0"/>
              </a:spcBef>
              <a:spcAft>
                <a:spcPts val="0"/>
              </a:spcAft>
              <a:buSzPts val="1500"/>
              <a:buChar char="●"/>
            </a:pPr>
            <a:r>
              <a:rPr lang="en" sz="1500" b="1"/>
              <a:t>Contrôle des composants de formulaire.</a:t>
            </a:r>
            <a:endParaRPr sz="1500" b="1"/>
          </a:p>
          <a:p>
            <a:pPr marL="457200" lvl="0" indent="-323850" algn="l" rtl="0">
              <a:lnSpc>
                <a:spcPct val="115000"/>
              </a:lnSpc>
              <a:spcBef>
                <a:spcPts val="0"/>
              </a:spcBef>
              <a:spcAft>
                <a:spcPts val="0"/>
              </a:spcAft>
              <a:buSzPts val="1500"/>
              <a:buChar char="●"/>
            </a:pPr>
            <a:r>
              <a:rPr lang="en" sz="1500" b="1"/>
              <a:t>Manipulation du DOM.</a:t>
            </a:r>
            <a:endParaRPr sz="1500" b="1"/>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Gestion des formulaires</a:t>
            </a:r>
            <a:endParaRPr/>
          </a:p>
        </p:txBody>
      </p:sp>
      <p:sp>
        <p:nvSpPr>
          <p:cNvPr id="598" name="Google Shape;598;p97"/>
          <p:cNvSpPr txBox="1"/>
          <p:nvPr/>
        </p:nvSpPr>
        <p:spPr>
          <a:xfrm>
            <a:off x="0" y="1442675"/>
            <a:ext cx="9065700" cy="30000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Char char="●"/>
            </a:pPr>
            <a:r>
              <a:rPr lang="en" sz="1800"/>
              <a:t>Avec React, on utilise simplement la </a:t>
            </a:r>
            <a:r>
              <a:rPr lang="en" sz="1800" i="1"/>
              <a:t>prop </a:t>
            </a:r>
            <a:r>
              <a:rPr lang="en" sz="1800"/>
              <a:t> </a:t>
            </a:r>
            <a:r>
              <a:rPr lang="en" sz="1800" b="1">
                <a:highlight>
                  <a:srgbClr val="B7B7B7"/>
                </a:highlight>
              </a:rPr>
              <a:t>value=</a:t>
            </a:r>
            <a:r>
              <a:rPr lang="en" sz="1800"/>
              <a:t> , quel que soit le type de composant.</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React procède aux ajustements nécessaires selon la balise exploitée.</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S’il s’agit de valeurs multiples, comme par exemple pour un </a:t>
            </a:r>
            <a:r>
              <a:rPr lang="en" sz="1800" b="1">
                <a:highlight>
                  <a:srgbClr val="B7B7B7"/>
                </a:highlight>
              </a:rPr>
              <a:t> &lt;select multiple&gt;</a:t>
            </a:r>
            <a:r>
              <a:rPr lang="en" sz="1800">
                <a:highlight>
                  <a:srgbClr val="B7B7B7"/>
                </a:highlight>
              </a:rPr>
              <a:t> </a:t>
            </a:r>
            <a:r>
              <a:rPr lang="en" sz="1800"/>
              <a:t> et ses enfants  </a:t>
            </a:r>
            <a:r>
              <a:rPr lang="en" sz="1800" b="1">
                <a:highlight>
                  <a:srgbClr val="B7B7B7"/>
                </a:highlight>
              </a:rPr>
              <a:t>&lt;option&gt;</a:t>
            </a:r>
            <a:r>
              <a:rPr lang="en" sz="1800"/>
              <a:t>, vous passerez tout simplement un tableau de valeurs à la prop.</a:t>
            </a:r>
            <a:endParaRPr sz="1800">
              <a:highlight>
                <a:srgbClr val="999999"/>
              </a:high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Variables de classe </a:t>
            </a:r>
            <a:endParaRPr dirty="0"/>
          </a:p>
        </p:txBody>
      </p:sp>
      <p:pic>
        <p:nvPicPr>
          <p:cNvPr id="2" name="Picture 1">
            <a:extLst>
              <a:ext uri="{FF2B5EF4-FFF2-40B4-BE49-F238E27FC236}">
                <a16:creationId xmlns:a16="http://schemas.microsoft.com/office/drawing/2014/main" id="{119C017F-25F6-44A2-BE5B-275AF935E3CE}"/>
              </a:ext>
            </a:extLst>
          </p:cNvPr>
          <p:cNvPicPr>
            <a:picLocks noChangeAspect="1"/>
          </p:cNvPicPr>
          <p:nvPr/>
        </p:nvPicPr>
        <p:blipFill>
          <a:blip r:embed="rId3"/>
          <a:stretch>
            <a:fillRect/>
          </a:stretch>
        </p:blipFill>
        <p:spPr>
          <a:xfrm>
            <a:off x="729450" y="1221498"/>
            <a:ext cx="6777136" cy="3821694"/>
          </a:xfrm>
          <a:prstGeom prst="rect">
            <a:avLst/>
          </a:prstGeom>
        </p:spPr>
      </p:pic>
    </p:spTree>
    <p:extLst>
      <p:ext uri="{BB962C8B-B14F-4D97-AF65-F5344CB8AC3E}">
        <p14:creationId xmlns:p14="http://schemas.microsoft.com/office/powerpoint/2010/main" val="20718975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Détection de changement d’un champ</a:t>
            </a:r>
            <a:endParaRPr/>
          </a:p>
        </p:txBody>
      </p:sp>
      <p:sp>
        <p:nvSpPr>
          <p:cNvPr id="604" name="Google Shape;604;p98"/>
          <p:cNvSpPr txBox="1"/>
          <p:nvPr/>
        </p:nvSpPr>
        <p:spPr>
          <a:xfrm>
            <a:off x="0" y="1333950"/>
            <a:ext cx="9144000" cy="35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Pour détecter correctement, et immédiatement, toute forme de changement possible d’une valeur de champ, il faudrait gérer intelligemment toute une série d’événements natifs dont :</a:t>
            </a:r>
            <a:endParaRPr sz="1600"/>
          </a:p>
          <a:p>
            <a:pPr marL="0" lvl="0" indent="0" algn="l" rtl="0">
              <a:spcBef>
                <a:spcPts val="0"/>
              </a:spcBef>
              <a:spcAft>
                <a:spcPts val="0"/>
              </a:spcAft>
              <a:buNone/>
            </a:pPr>
            <a:endParaRPr/>
          </a:p>
          <a:p>
            <a:pPr marL="457200" lvl="0" indent="-317500" algn="l" rtl="0">
              <a:lnSpc>
                <a:spcPct val="150000"/>
              </a:lnSpc>
              <a:spcBef>
                <a:spcPts val="0"/>
              </a:spcBef>
              <a:spcAft>
                <a:spcPts val="0"/>
              </a:spcAft>
              <a:buSzPts val="1400"/>
              <a:buChar char="●"/>
            </a:pPr>
            <a:r>
              <a:rPr lang="en"/>
              <a:t>Change </a:t>
            </a:r>
            <a:endParaRPr/>
          </a:p>
          <a:p>
            <a:pPr marL="457200" lvl="0" indent="-317500" algn="l" rtl="0">
              <a:lnSpc>
                <a:spcPct val="150000"/>
              </a:lnSpc>
              <a:spcBef>
                <a:spcPts val="0"/>
              </a:spcBef>
              <a:spcAft>
                <a:spcPts val="0"/>
              </a:spcAft>
              <a:buSzPts val="1400"/>
              <a:buChar char="●"/>
            </a:pPr>
            <a:r>
              <a:rPr lang="en"/>
              <a:t>Keydown</a:t>
            </a:r>
            <a:endParaRPr/>
          </a:p>
          <a:p>
            <a:pPr marL="457200" lvl="0" indent="-317500" algn="l" rtl="0">
              <a:lnSpc>
                <a:spcPct val="150000"/>
              </a:lnSpc>
              <a:spcBef>
                <a:spcPts val="0"/>
              </a:spcBef>
              <a:spcAft>
                <a:spcPts val="0"/>
              </a:spcAft>
              <a:buSzPts val="1400"/>
              <a:buChar char="●"/>
            </a:pPr>
            <a:r>
              <a:rPr lang="en"/>
              <a:t>Keyup</a:t>
            </a:r>
            <a:endParaRPr/>
          </a:p>
          <a:p>
            <a:pPr marL="457200" lvl="0" indent="-317500" algn="l" rtl="0">
              <a:lnSpc>
                <a:spcPct val="150000"/>
              </a:lnSpc>
              <a:spcBef>
                <a:spcPts val="0"/>
              </a:spcBef>
              <a:spcAft>
                <a:spcPts val="0"/>
              </a:spcAft>
              <a:buSzPts val="1400"/>
              <a:buChar char="●"/>
            </a:pPr>
            <a:r>
              <a:rPr lang="en"/>
              <a:t>Click</a:t>
            </a:r>
            <a:endParaRPr/>
          </a:p>
          <a:p>
            <a:pPr marL="457200" lvl="0" indent="-317500" algn="l" rtl="0">
              <a:lnSpc>
                <a:spcPct val="150000"/>
              </a:lnSpc>
              <a:spcBef>
                <a:spcPts val="0"/>
              </a:spcBef>
              <a:spcAft>
                <a:spcPts val="0"/>
              </a:spcAft>
              <a:buSzPts val="1400"/>
              <a:buChar char="●"/>
            </a:pPr>
            <a:r>
              <a:rPr lang="en"/>
              <a:t>Input</a:t>
            </a:r>
            <a:endParaRPr/>
          </a:p>
          <a:p>
            <a:pPr marL="457200" lvl="0" indent="-317500" algn="l" rtl="0">
              <a:lnSpc>
                <a:spcPct val="150000"/>
              </a:lnSpc>
              <a:spcBef>
                <a:spcPts val="0"/>
              </a:spcBef>
              <a:spcAft>
                <a:spcPts val="0"/>
              </a:spcAft>
              <a:buSzPts val="1400"/>
              <a:buChar char="●"/>
            </a:pPr>
            <a:r>
              <a:rPr lang="en"/>
              <a:t>Focus</a:t>
            </a:r>
            <a:endParaRPr/>
          </a:p>
          <a:p>
            <a:pPr marL="457200" lvl="0" indent="-317500" algn="l" rtl="0">
              <a:lnSpc>
                <a:spcPct val="150000"/>
              </a:lnSpc>
              <a:spcBef>
                <a:spcPts val="0"/>
              </a:spcBef>
              <a:spcAft>
                <a:spcPts val="0"/>
              </a:spcAft>
              <a:buSzPts val="1400"/>
              <a:buChar char="●"/>
            </a:pPr>
            <a:r>
              <a:rPr lang="en"/>
              <a:t>Blur  et </a:t>
            </a:r>
            <a:endParaRPr/>
          </a:p>
          <a:p>
            <a:pPr marL="457200" lvl="0" indent="-317500" algn="l" rtl="0">
              <a:lnSpc>
                <a:spcPct val="150000"/>
              </a:lnSpc>
              <a:spcBef>
                <a:spcPts val="0"/>
              </a:spcBef>
              <a:spcAft>
                <a:spcPts val="0"/>
              </a:spcAft>
              <a:buSzPts val="1400"/>
              <a:buChar char="●"/>
            </a:pPr>
            <a:r>
              <a:rPr lang="en"/>
              <a:t>Selectionchange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Contrôle des composants de formulaire</a:t>
            </a:r>
            <a:endParaRPr/>
          </a:p>
        </p:txBody>
      </p:sp>
      <p:pic>
        <p:nvPicPr>
          <p:cNvPr id="610" name="Google Shape;610;p99"/>
          <p:cNvPicPr preferRelativeResize="0"/>
          <p:nvPr/>
        </p:nvPicPr>
        <p:blipFill>
          <a:blip r:embed="rId3">
            <a:alphaModFix/>
          </a:blip>
          <a:stretch>
            <a:fillRect/>
          </a:stretch>
        </p:blipFill>
        <p:spPr>
          <a:xfrm>
            <a:off x="4108800" y="1085275"/>
            <a:ext cx="4876626" cy="3982026"/>
          </a:xfrm>
          <a:prstGeom prst="rect">
            <a:avLst/>
          </a:prstGeom>
          <a:noFill/>
          <a:ln>
            <a:noFill/>
          </a:ln>
        </p:spPr>
      </p:pic>
      <p:sp>
        <p:nvSpPr>
          <p:cNvPr id="611" name="Google Shape;611;p99"/>
          <p:cNvSpPr txBox="1"/>
          <p:nvPr/>
        </p:nvSpPr>
        <p:spPr>
          <a:xfrm>
            <a:off x="0" y="1788725"/>
            <a:ext cx="4108800" cy="2430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le concept de '</a:t>
            </a:r>
            <a:r>
              <a:rPr lang="en" sz="1600" b="1"/>
              <a:t>composants contrôlés</a:t>
            </a:r>
            <a:r>
              <a:rPr lang="en" sz="1600"/>
              <a:t>' pour les formulaires. </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Ces composants envoient tout changement via l’état React </a:t>
            </a:r>
            <a:r>
              <a:rPr lang="en" sz="1600" b="1" i="1"/>
              <a:t>onChange</a:t>
            </a:r>
            <a:r>
              <a:rPr lang="en" sz="1600"/>
              <a:t>.</a:t>
            </a:r>
            <a:endParaRPr sz="1600"/>
          </a:p>
          <a:p>
            <a:pPr marL="457200" lvl="0" indent="0" algn="l" rtl="0">
              <a:spcBef>
                <a:spcPts val="0"/>
              </a:spcBef>
              <a:spcAft>
                <a:spcPts val="0"/>
              </a:spcAft>
              <a:buNone/>
            </a:pPr>
            <a:r>
              <a:rPr lang="en" sz="1600"/>
              <a:t> </a:t>
            </a:r>
            <a:endParaRPr sz="1600"/>
          </a:p>
          <a:p>
            <a:pPr marL="457200" lvl="0" indent="-330200" algn="l" rtl="0">
              <a:spcBef>
                <a:spcPts val="0"/>
              </a:spcBef>
              <a:spcAft>
                <a:spcPts val="0"/>
              </a:spcAft>
              <a:buSzPts val="1600"/>
              <a:buChar char="●"/>
            </a:pPr>
            <a:r>
              <a:rPr lang="en" sz="1600"/>
              <a:t>Cela garantit que React possède toujours l’état du formulaire.</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00"/>
          <p:cNvSpPr txBox="1">
            <a:spLocks noGrp="1"/>
          </p:cNvSpPr>
          <p:nvPr>
            <p:ph type="title"/>
          </p:nvPr>
        </p:nvSpPr>
        <p:spPr>
          <a:xfrm>
            <a:off x="5770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Textarea</a:t>
            </a:r>
            <a:endParaRPr/>
          </a:p>
        </p:txBody>
      </p:sp>
      <p:pic>
        <p:nvPicPr>
          <p:cNvPr id="617" name="Google Shape;617;p100"/>
          <p:cNvPicPr preferRelativeResize="0"/>
          <p:nvPr/>
        </p:nvPicPr>
        <p:blipFill>
          <a:blip r:embed="rId3">
            <a:alphaModFix/>
          </a:blip>
          <a:stretch>
            <a:fillRect/>
          </a:stretch>
        </p:blipFill>
        <p:spPr>
          <a:xfrm>
            <a:off x="4443000" y="941575"/>
            <a:ext cx="4572124" cy="4204249"/>
          </a:xfrm>
          <a:prstGeom prst="rect">
            <a:avLst/>
          </a:prstGeom>
          <a:noFill/>
          <a:ln>
            <a:noFill/>
          </a:ln>
        </p:spPr>
      </p:pic>
      <p:sp>
        <p:nvSpPr>
          <p:cNvPr id="618" name="Google Shape;618;p100"/>
          <p:cNvSpPr txBox="1"/>
          <p:nvPr/>
        </p:nvSpPr>
        <p:spPr>
          <a:xfrm>
            <a:off x="0" y="1804375"/>
            <a:ext cx="4443000" cy="2591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Les inputs Textarea dérivent habituellement leur état du texte enfant</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Dans React, les inputs Textarea utilisent plutôt un attribut </a:t>
            </a:r>
            <a:r>
              <a:rPr lang="en" sz="1600" b="1"/>
              <a:t>value </a:t>
            </a:r>
            <a:r>
              <a:rPr lang="en" sz="1600"/>
              <a:t>pour être plus comme les </a:t>
            </a:r>
            <a:r>
              <a:rPr lang="en" sz="1600" i="1"/>
              <a:t>inputs </a:t>
            </a:r>
            <a:r>
              <a:rPr lang="en" sz="1600"/>
              <a:t>et les </a:t>
            </a:r>
            <a:r>
              <a:rPr lang="en" sz="1600" i="1"/>
              <a:t>select inputs</a:t>
            </a:r>
            <a:r>
              <a:rPr lang="en" sz="1600"/>
              <a:t>.</a:t>
            </a:r>
            <a:endParaRPr sz="160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1"/>
          <p:cNvSpPr txBox="1">
            <a:spLocks noGrp="1"/>
          </p:cNvSpPr>
          <p:nvPr>
            <p:ph type="title"/>
          </p:nvPr>
        </p:nvSpPr>
        <p:spPr>
          <a:xfrm>
            <a:off x="6532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Select</a:t>
            </a:r>
            <a:endParaRPr/>
          </a:p>
        </p:txBody>
      </p:sp>
      <p:pic>
        <p:nvPicPr>
          <p:cNvPr id="624" name="Google Shape;624;p101"/>
          <p:cNvPicPr preferRelativeResize="0"/>
          <p:nvPr/>
        </p:nvPicPr>
        <p:blipFill>
          <a:blip r:embed="rId3">
            <a:alphaModFix/>
          </a:blip>
          <a:stretch>
            <a:fillRect/>
          </a:stretch>
        </p:blipFill>
        <p:spPr>
          <a:xfrm>
            <a:off x="4328375" y="940775"/>
            <a:ext cx="4640650" cy="4206025"/>
          </a:xfrm>
          <a:prstGeom prst="rect">
            <a:avLst/>
          </a:prstGeom>
          <a:noFill/>
          <a:ln>
            <a:noFill/>
          </a:ln>
        </p:spPr>
      </p:pic>
      <p:sp>
        <p:nvSpPr>
          <p:cNvPr id="625" name="Google Shape;625;p101"/>
          <p:cNvSpPr txBox="1"/>
          <p:nvPr/>
        </p:nvSpPr>
        <p:spPr>
          <a:xfrm>
            <a:off x="-76200" y="1865875"/>
            <a:ext cx="45720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a:t>
            </a:r>
            <a:r>
              <a:rPr lang="en" sz="1600" b="1"/>
              <a:t>value </a:t>
            </a:r>
            <a:r>
              <a:rPr lang="en" sz="1600"/>
              <a:t>au lieu </a:t>
            </a:r>
            <a:r>
              <a:rPr lang="en" sz="1600" b="1"/>
              <a:t>selected </a:t>
            </a:r>
            <a:r>
              <a:rPr lang="en" sz="1600"/>
              <a:t>pour déterminer l’élément sélectionné.</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Cela rend les formulaires avec "select"  plus conformes aux autres types de formulaire.</a:t>
            </a:r>
            <a:endParaRPr sz="1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Switch Handling By Name</a:t>
            </a:r>
            <a:endParaRPr/>
          </a:p>
        </p:txBody>
      </p:sp>
      <p:pic>
        <p:nvPicPr>
          <p:cNvPr id="631" name="Google Shape;631;p102"/>
          <p:cNvPicPr preferRelativeResize="0"/>
          <p:nvPr/>
        </p:nvPicPr>
        <p:blipFill>
          <a:blip r:embed="rId3">
            <a:alphaModFix/>
          </a:blip>
          <a:stretch>
            <a:fillRect/>
          </a:stretch>
        </p:blipFill>
        <p:spPr>
          <a:xfrm>
            <a:off x="4169300" y="1043301"/>
            <a:ext cx="4895550" cy="4100199"/>
          </a:xfrm>
          <a:prstGeom prst="rect">
            <a:avLst/>
          </a:prstGeom>
          <a:noFill/>
          <a:ln>
            <a:noFill/>
          </a:ln>
        </p:spPr>
      </p:pic>
      <p:sp>
        <p:nvSpPr>
          <p:cNvPr id="632" name="Google Shape;632;p102"/>
          <p:cNvSpPr txBox="1"/>
          <p:nvPr/>
        </p:nvSpPr>
        <p:spPr>
          <a:xfrm>
            <a:off x="63050" y="1399000"/>
            <a:ext cx="3998700" cy="29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457200" lvl="0" indent="-330200" algn="just" rtl="0">
              <a:spcBef>
                <a:spcPts val="0"/>
              </a:spcBef>
              <a:spcAft>
                <a:spcPts val="0"/>
              </a:spcAft>
              <a:buSzPts val="1600"/>
              <a:buChar char="●"/>
            </a:pPr>
            <a:r>
              <a:rPr lang="en" sz="1600"/>
              <a:t>La manipulation d'input à partir de plusieurs peut être effectuée en utilisant l’attribut </a:t>
            </a:r>
            <a:r>
              <a:rPr lang="en" sz="1600" b="1"/>
              <a:t>name</a:t>
            </a:r>
            <a:r>
              <a:rPr lang="en" sz="1600"/>
              <a:t>.</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a:t>Utilisez un </a:t>
            </a:r>
            <a:r>
              <a:rPr lang="en" sz="1600" b="1"/>
              <a:t>if(); else if (); else</a:t>
            </a:r>
            <a:r>
              <a:rPr lang="en" sz="1600"/>
              <a:t> ou une instruction </a:t>
            </a:r>
            <a:r>
              <a:rPr lang="en" sz="1600" b="1"/>
              <a:t>switch </a:t>
            </a:r>
            <a:r>
              <a:rPr lang="en" sz="1600"/>
              <a:t>pour modifier le comportement en fonction du type ou du nom de l’élément input.</a:t>
            </a:r>
            <a:endParaRPr sz="1600"/>
          </a:p>
          <a:p>
            <a:pPr marL="457200" lvl="0" indent="0" algn="just" rtl="0">
              <a:spcBef>
                <a:spcPts val="0"/>
              </a:spcBef>
              <a:spcAft>
                <a:spcPts val="0"/>
              </a:spcAft>
              <a:buNone/>
            </a:pPr>
            <a:endParaRPr sz="1600"/>
          </a:p>
          <a:p>
            <a:pPr marL="457200" lvl="0" indent="-342900" algn="l" rtl="0">
              <a:lnSpc>
                <a:spcPct val="115000"/>
              </a:lnSpc>
              <a:spcBef>
                <a:spcPts val="0"/>
              </a:spcBef>
              <a:spcAft>
                <a:spcPts val="0"/>
              </a:spcAft>
              <a:buSzPts val="1800"/>
              <a:buChar char="●"/>
            </a:pPr>
            <a:r>
              <a:rPr lang="en">
                <a:solidFill>
                  <a:srgbClr val="0366D6"/>
                </a:solidFill>
                <a:highlight>
                  <a:srgbClr val="FFFFFF"/>
                </a:highlight>
                <a:uFill>
                  <a:noFill/>
                </a:uFill>
                <a:hlinkClick r:id="rId4"/>
              </a:rPr>
              <a:t>MDN Computed Property Name ES6 Syntax</a:t>
            </a:r>
            <a:endParaRPr>
              <a:solidFill>
                <a:srgbClr val="0366D6"/>
              </a:solidFill>
              <a:highlight>
                <a:srgbClr val="FFFFFF"/>
              </a:highlight>
            </a:endParaRPr>
          </a:p>
          <a:p>
            <a:pPr marL="457200" lvl="0" indent="0" algn="l" rtl="0">
              <a:lnSpc>
                <a:spcPct val="115000"/>
              </a:lnSpc>
              <a:spcBef>
                <a:spcPts val="0"/>
              </a:spcBef>
              <a:spcAft>
                <a:spcPts val="0"/>
              </a:spcAft>
              <a:buNone/>
            </a:pPr>
            <a:r>
              <a:rPr lang="en" sz="1600"/>
              <a:t>.</a:t>
            </a:r>
            <a:endParaRPr sz="1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103"/>
          <p:cNvPicPr preferRelativeResize="0"/>
          <p:nvPr/>
        </p:nvPicPr>
        <p:blipFill>
          <a:blip r:embed="rId3">
            <a:alphaModFix/>
          </a:blip>
          <a:stretch>
            <a:fillRect/>
          </a:stretch>
        </p:blipFill>
        <p:spPr>
          <a:xfrm>
            <a:off x="389825" y="497400"/>
            <a:ext cx="8388792" cy="46461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104"/>
          <p:cNvPicPr preferRelativeResize="0"/>
          <p:nvPr/>
        </p:nvPicPr>
        <p:blipFill>
          <a:blip r:embed="rId3">
            <a:alphaModFix/>
          </a:blip>
          <a:stretch>
            <a:fillRect/>
          </a:stretch>
        </p:blipFill>
        <p:spPr>
          <a:xfrm>
            <a:off x="365300" y="479525"/>
            <a:ext cx="8393166" cy="46639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105"/>
          <p:cNvPicPr preferRelativeResize="0"/>
          <p:nvPr/>
        </p:nvPicPr>
        <p:blipFill>
          <a:blip r:embed="rId3">
            <a:alphaModFix/>
          </a:blip>
          <a:stretch>
            <a:fillRect/>
          </a:stretch>
        </p:blipFill>
        <p:spPr>
          <a:xfrm>
            <a:off x="381000" y="457200"/>
            <a:ext cx="8453325" cy="46863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106"/>
          <p:cNvPicPr preferRelativeResize="0"/>
          <p:nvPr/>
        </p:nvPicPr>
        <p:blipFill>
          <a:blip r:embed="rId3">
            <a:alphaModFix/>
          </a:blip>
          <a:stretch>
            <a:fillRect/>
          </a:stretch>
        </p:blipFill>
        <p:spPr>
          <a:xfrm>
            <a:off x="381000" y="457200"/>
            <a:ext cx="8451362" cy="4686300"/>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7"/>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58" name="Google Shape;658;p107"/>
          <p:cNvSpPr txBox="1"/>
          <p:nvPr/>
        </p:nvSpPr>
        <p:spPr>
          <a:xfrm>
            <a:off x="0" y="1647575"/>
            <a:ext cx="9144000" cy="26697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222635"/>
              </a:buClr>
              <a:buSzPts val="1700"/>
              <a:buChar char="●"/>
            </a:pPr>
            <a:r>
              <a:rPr lang="en" sz="1700" b="1">
                <a:solidFill>
                  <a:srgbClr val="222635"/>
                </a:solidFill>
                <a:highlight>
                  <a:srgbClr val="FFFFFF"/>
                </a:highlight>
              </a:rPr>
              <a:t>La manipulation DOM</a:t>
            </a:r>
            <a:r>
              <a:rPr lang="en" sz="1700">
                <a:solidFill>
                  <a:srgbClr val="222635"/>
                </a:solidFill>
                <a:highlight>
                  <a:srgbClr val="FFFFFF"/>
                </a:highlight>
              </a:rPr>
              <a:t> est le processus par lequel on peut changer dynamiquement le contenu de la page Web. </a:t>
            </a:r>
            <a:endParaRPr sz="1700">
              <a:solidFill>
                <a:srgbClr val="222635"/>
              </a:solidFill>
              <a:highlight>
                <a:srgbClr val="FFFFFF"/>
              </a:highlight>
            </a:endParaRPr>
          </a:p>
          <a:p>
            <a:pPr marL="457200" lvl="0" indent="0" algn="l" rtl="0">
              <a:lnSpc>
                <a:spcPct val="150000"/>
              </a:lnSpc>
              <a:spcBef>
                <a:spcPts val="0"/>
              </a:spcBef>
              <a:spcAft>
                <a:spcPts val="0"/>
              </a:spcAft>
              <a:buNone/>
            </a:pPr>
            <a:endParaRPr sz="1700">
              <a:solidFill>
                <a:srgbClr val="222635"/>
              </a:solidFill>
              <a:highlight>
                <a:srgbClr val="FFFFFF"/>
              </a:highlight>
            </a:endParaRPr>
          </a:p>
          <a:p>
            <a:pPr marL="457200" lvl="0" indent="-336550" algn="l" rtl="0">
              <a:lnSpc>
                <a:spcPct val="150000"/>
              </a:lnSpc>
              <a:spcBef>
                <a:spcPts val="0"/>
              </a:spcBef>
              <a:spcAft>
                <a:spcPts val="0"/>
              </a:spcAft>
              <a:buClr>
                <a:srgbClr val="222635"/>
              </a:buClr>
              <a:buSzPts val="1700"/>
              <a:buChar char="●"/>
            </a:pPr>
            <a:r>
              <a:rPr lang="en" sz="1700">
                <a:solidFill>
                  <a:srgbClr val="222635"/>
                </a:solidFill>
                <a:highlight>
                  <a:srgbClr val="FFFFFF"/>
                </a:highlight>
              </a:rPr>
              <a:t>Normalement, JavaScript est utilisé lors de l'utilisation du DOM.</a:t>
            </a:r>
            <a:endParaRPr sz="1700">
              <a:solidFill>
                <a:srgbClr val="222635"/>
              </a:solidFill>
              <a:highlight>
                <a:srgbClr val="FFFFFF"/>
              </a:highlight>
            </a:endParaRPr>
          </a:p>
          <a:p>
            <a:pPr marL="457200" lvl="0" indent="0" algn="l" rtl="0">
              <a:lnSpc>
                <a:spcPct val="150000"/>
              </a:lnSpc>
              <a:spcBef>
                <a:spcPts val="0"/>
              </a:spcBef>
              <a:spcAft>
                <a:spcPts val="0"/>
              </a:spcAft>
              <a:buNone/>
            </a:pPr>
            <a:endParaRPr sz="1700">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sz="1700">
                <a:solidFill>
                  <a:srgbClr val="222635"/>
                </a:solidFill>
                <a:highlight>
                  <a:srgbClr val="FFFFFF"/>
                </a:highlight>
              </a:rPr>
              <a:t>Des méthodes comme  </a:t>
            </a:r>
            <a:r>
              <a:rPr lang="en" sz="1700">
                <a:solidFill>
                  <a:srgbClr val="C7254E"/>
                </a:solidFill>
                <a:highlight>
                  <a:srgbClr val="F9F2F4"/>
                </a:highlight>
              </a:rPr>
              <a:t>getElementById</a:t>
            </a:r>
            <a:r>
              <a:rPr lang="en" sz="1700">
                <a:solidFill>
                  <a:srgbClr val="222635"/>
                </a:solidFill>
                <a:highlight>
                  <a:srgbClr val="FFFFFF"/>
                </a:highlight>
              </a:rPr>
              <a:t> ou  </a:t>
            </a:r>
            <a:r>
              <a:rPr lang="en" sz="1700">
                <a:solidFill>
                  <a:srgbClr val="C7254E"/>
                </a:solidFill>
                <a:highlight>
                  <a:srgbClr val="F9F2F4"/>
                </a:highlight>
              </a:rPr>
              <a:t>removeChild</a:t>
            </a:r>
            <a:r>
              <a:rPr lang="en" sz="1700" i="1">
                <a:solidFill>
                  <a:srgbClr val="222635"/>
                </a:solidFill>
                <a:highlight>
                  <a:srgbClr val="FFFFFF"/>
                </a:highlight>
              </a:rPr>
              <a:t> </a:t>
            </a:r>
            <a:r>
              <a:rPr lang="en" sz="1700">
                <a:solidFill>
                  <a:srgbClr val="222635"/>
                </a:solidFill>
                <a:highlight>
                  <a:srgbClr val="FFFFFF"/>
                </a:highlight>
              </a:rPr>
              <a:t>font partie de l'API fournie par le DOM HTML</a:t>
            </a:r>
            <a:r>
              <a:rPr lang="en">
                <a:solidFill>
                  <a:srgbClr val="222635"/>
                </a:solidFill>
                <a:highlight>
                  <a:srgbClr val="FFFFFF"/>
                </a:highlight>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Prototype</a:t>
            </a:r>
            <a:endParaRPr dirty="0"/>
          </a:p>
        </p:txBody>
      </p:sp>
      <p:pic>
        <p:nvPicPr>
          <p:cNvPr id="3" name="Picture 2">
            <a:extLst>
              <a:ext uri="{FF2B5EF4-FFF2-40B4-BE49-F238E27FC236}">
                <a16:creationId xmlns:a16="http://schemas.microsoft.com/office/drawing/2014/main" id="{CC3A3EB1-3883-4CC0-8D2A-B1A5C9241EC8}"/>
              </a:ext>
            </a:extLst>
          </p:cNvPr>
          <p:cNvPicPr>
            <a:picLocks noChangeAspect="1"/>
          </p:cNvPicPr>
          <p:nvPr/>
        </p:nvPicPr>
        <p:blipFill>
          <a:blip r:embed="rId3"/>
          <a:stretch>
            <a:fillRect/>
          </a:stretch>
        </p:blipFill>
        <p:spPr>
          <a:xfrm>
            <a:off x="1392865" y="1291786"/>
            <a:ext cx="5737356" cy="3851714"/>
          </a:xfrm>
          <a:prstGeom prst="rect">
            <a:avLst/>
          </a:prstGeom>
        </p:spPr>
      </p:pic>
    </p:spTree>
    <p:extLst>
      <p:ext uri="{BB962C8B-B14F-4D97-AF65-F5344CB8AC3E}">
        <p14:creationId xmlns:p14="http://schemas.microsoft.com/office/powerpoint/2010/main" val="27563858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8"/>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64" name="Google Shape;664;p108"/>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2250" b="1">
                <a:solidFill>
                  <a:srgbClr val="0000FF"/>
                </a:solidFill>
                <a:highlight>
                  <a:srgbClr val="FFFFFF"/>
                </a:highlight>
              </a:rPr>
              <a:t>Dans les coulisses: règles</a:t>
            </a:r>
            <a:endParaRPr sz="2250" b="1">
              <a:solidFill>
                <a:srgbClr val="0000FF"/>
              </a:solidFill>
              <a:highlight>
                <a:srgbClr val="FFFFFF"/>
              </a:highlight>
            </a:endParaRPr>
          </a:p>
          <a:p>
            <a:pPr marL="0" lvl="0" indent="0" algn="l" rtl="0">
              <a:spcBef>
                <a:spcPts val="400"/>
              </a:spcBef>
              <a:spcAft>
                <a:spcPts val="0"/>
              </a:spcAft>
              <a:buNone/>
            </a:pPr>
            <a:r>
              <a:rPr lang="en" sz="1800"/>
              <a:t>Examinons </a:t>
            </a:r>
            <a:r>
              <a:rPr lang="en" sz="1800" b="1">
                <a:solidFill>
                  <a:srgbClr val="FF0000"/>
                </a:solidFill>
              </a:rPr>
              <a:t>l'algorithme Diffing</a:t>
            </a:r>
            <a:r>
              <a:rPr lang="en" sz="1800" b="1"/>
              <a:t> </a:t>
            </a:r>
            <a:r>
              <a:rPr lang="en" sz="1800"/>
              <a:t>que React utilise pour mettre à jour les objets DOM HTML:</a:t>
            </a:r>
            <a:endParaRPr sz="1800"/>
          </a:p>
          <a:p>
            <a:pPr marL="457200" lvl="0" indent="0" algn="l" rtl="0">
              <a:spcBef>
                <a:spcPts val="0"/>
              </a:spcBef>
              <a:spcAft>
                <a:spcPts val="0"/>
              </a:spcAft>
              <a:buNone/>
            </a:pPr>
            <a:endParaRPr sz="1800"/>
          </a:p>
          <a:p>
            <a:pPr marL="457200" lvl="0" indent="-342900" algn="l" rtl="0">
              <a:lnSpc>
                <a:spcPct val="150000"/>
              </a:lnSpc>
              <a:spcBef>
                <a:spcPts val="0"/>
              </a:spcBef>
              <a:spcAft>
                <a:spcPts val="0"/>
              </a:spcAft>
              <a:buSzPts val="1800"/>
              <a:buChar char="●"/>
            </a:pPr>
            <a:r>
              <a:rPr lang="en" sz="1800"/>
              <a:t>La différence n'est rien d'autre que la comparaison de deux arbres, dans ce cas, le DOM virtuel avant la mise à jour et après la mise à jour.</a:t>
            </a:r>
            <a:endParaRPr sz="1800"/>
          </a:p>
          <a:p>
            <a:pPr marL="457200" lvl="0" indent="-342900" algn="l" rtl="0">
              <a:lnSpc>
                <a:spcPct val="150000"/>
              </a:lnSpc>
              <a:spcBef>
                <a:spcPts val="0"/>
              </a:spcBef>
              <a:spcAft>
                <a:spcPts val="0"/>
              </a:spcAft>
              <a:buSzPts val="1800"/>
              <a:buChar char="●"/>
            </a:pPr>
            <a:r>
              <a:rPr lang="en" sz="1800"/>
              <a:t>Le comportement est différent selon le type d'éléments racine. </a:t>
            </a:r>
            <a:endParaRPr sz="1800"/>
          </a:p>
          <a:p>
            <a:pPr marL="457200" lvl="0" indent="-342900" algn="l" rtl="0">
              <a:lnSpc>
                <a:spcPct val="150000"/>
              </a:lnSpc>
              <a:spcBef>
                <a:spcPts val="0"/>
              </a:spcBef>
              <a:spcAft>
                <a:spcPts val="0"/>
              </a:spcAft>
              <a:buSzPts val="1800"/>
              <a:buChar char="●"/>
            </a:pPr>
            <a:r>
              <a:rPr lang="en" sz="1800"/>
              <a:t>Voyons quelques-unes des règles de cet algorithme.</a:t>
            </a:r>
            <a:endParaRPr sz="1800"/>
          </a:p>
          <a:p>
            <a:pPr marL="0" lvl="0" indent="0" algn="l" rtl="0">
              <a:lnSpc>
                <a:spcPct val="120000"/>
              </a:lnSpc>
              <a:spcBef>
                <a:spcPts val="1500"/>
              </a:spcBef>
              <a:spcAft>
                <a:spcPts val="0"/>
              </a:spcAft>
              <a:buNone/>
            </a:pPr>
            <a:endParaRPr sz="1800" b="1">
              <a:solidFill>
                <a:srgbClr val="222635"/>
              </a:solidFill>
              <a:highlight>
                <a:srgbClr val="FFFFFF"/>
              </a:highlight>
            </a:endParaRPr>
          </a:p>
          <a:p>
            <a:pPr marL="0" lvl="0" indent="0" algn="l" rtl="0">
              <a:lnSpc>
                <a:spcPct val="115000"/>
              </a:lnSpc>
              <a:spcBef>
                <a:spcPts val="400"/>
              </a:spcBef>
              <a:spcAft>
                <a:spcPts val="0"/>
              </a:spcAft>
              <a:buNone/>
            </a:pPr>
            <a:endParaRPr sz="11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9"/>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0" name="Google Shape;670;p109"/>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Différents types d'éléments</a:t>
            </a:r>
            <a:endParaRPr sz="1900" b="1">
              <a:solidFill>
                <a:srgbClr val="0000FF"/>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Si les éléments racine des deux arbres sont de types différents, React reconstruira à nouveau l’arbre entier. </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Prenons l'exemple ci-dessous:</a:t>
            </a: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457200" lvl="0" indent="-317500" algn="l" rtl="0">
              <a:lnSpc>
                <a:spcPct val="115000"/>
              </a:lnSpc>
              <a:spcBef>
                <a:spcPts val="1100"/>
              </a:spcBef>
              <a:spcAft>
                <a:spcPts val="0"/>
              </a:spcAft>
              <a:buSzPts val="1400"/>
              <a:buChar char="●"/>
            </a:pPr>
            <a:r>
              <a:rPr lang="en">
                <a:solidFill>
                  <a:srgbClr val="222635"/>
                </a:solidFill>
                <a:highlight>
                  <a:srgbClr val="FFFFFF"/>
                </a:highlight>
              </a:rPr>
              <a:t>Les éléments racines des deux arbres sont  </a:t>
            </a:r>
            <a:r>
              <a:rPr lang="en">
                <a:solidFill>
                  <a:srgbClr val="C7254E"/>
                </a:solidFill>
                <a:highlight>
                  <a:srgbClr val="F9F2F4"/>
                </a:highlight>
              </a:rPr>
              <a:t>div</a:t>
            </a:r>
            <a:r>
              <a:rPr lang="en">
                <a:solidFill>
                  <a:srgbClr val="222635"/>
                </a:solidFill>
                <a:highlight>
                  <a:srgbClr val="FFFFFF"/>
                </a:highlight>
              </a:rPr>
              <a:t> et  </a:t>
            </a:r>
            <a:r>
              <a:rPr lang="en">
                <a:solidFill>
                  <a:srgbClr val="C7254E"/>
                </a:solidFill>
                <a:highlight>
                  <a:srgbClr val="F9F2F4"/>
                </a:highlight>
              </a:rPr>
              <a:t>span</a:t>
            </a:r>
            <a:r>
              <a:rPr lang="en">
                <a:solidFill>
                  <a:srgbClr val="222635"/>
                </a:solidFill>
                <a:highlight>
                  <a:srgbClr val="FFFFFF"/>
                </a:highlight>
              </a:rPr>
              <a:t>, qui sont différents.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Par conséquent, React abattra l'arbre et reconstruira à nouveau l'arbre entier.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Les éléments enfants, </a:t>
            </a:r>
            <a:r>
              <a:rPr lang="en">
                <a:solidFill>
                  <a:srgbClr val="C7254E"/>
                </a:solidFill>
                <a:highlight>
                  <a:srgbClr val="F9F2F4"/>
                </a:highlight>
              </a:rPr>
              <a:t>Tree</a:t>
            </a:r>
            <a:r>
              <a:rPr lang="en" i="1">
                <a:solidFill>
                  <a:srgbClr val="222635"/>
                </a:solidFill>
                <a:highlight>
                  <a:srgbClr val="FFFFFF"/>
                </a:highlight>
              </a:rPr>
              <a:t> </a:t>
            </a:r>
            <a:r>
              <a:rPr lang="en">
                <a:solidFill>
                  <a:srgbClr val="222635"/>
                </a:solidFill>
                <a:highlight>
                  <a:srgbClr val="FFFFFF"/>
                </a:highlight>
              </a:rPr>
              <a:t>dans ce cas, seront également démontés et verront leur état détruit, et React le remontera à nouveau.</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400"/>
              </a:spcBef>
              <a:spcAft>
                <a:spcPts val="0"/>
              </a:spcAft>
              <a:buNone/>
            </a:pPr>
            <a:endParaRPr sz="1450">
              <a:solidFill>
                <a:srgbClr val="222635"/>
              </a:solidFill>
              <a:highlight>
                <a:srgbClr val="FFFFFF"/>
              </a:highlight>
              <a:latin typeface="Cambria"/>
              <a:ea typeface="Cambria"/>
              <a:cs typeface="Cambria"/>
              <a:sym typeface="Cambria"/>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1" name="Google Shape;671;p109"/>
          <p:cNvPicPr preferRelativeResize="0"/>
          <p:nvPr/>
        </p:nvPicPr>
        <p:blipFill>
          <a:blip r:embed="rId3">
            <a:alphaModFix/>
          </a:blip>
          <a:stretch>
            <a:fillRect/>
          </a:stretch>
        </p:blipFill>
        <p:spPr>
          <a:xfrm>
            <a:off x="1812075" y="2425925"/>
            <a:ext cx="5056700" cy="110312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10"/>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7" name="Google Shape;677;p110"/>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 Mêmes types d'éléments</a:t>
            </a:r>
            <a:endParaRPr sz="1900" b="1">
              <a:solidFill>
                <a:srgbClr val="0000FF"/>
              </a:solidFill>
              <a:highlight>
                <a:srgbClr val="FFFFFF"/>
              </a:highlight>
            </a:endParaRPr>
          </a:p>
          <a:p>
            <a:pPr marL="457200" lvl="0" indent="-317500" algn="l" rtl="0">
              <a:lnSpc>
                <a:spcPct val="100000"/>
              </a:lnSpc>
              <a:spcBef>
                <a:spcPts val="1500"/>
              </a:spcBef>
              <a:spcAft>
                <a:spcPts val="0"/>
              </a:spcAft>
              <a:buClr>
                <a:srgbClr val="222635"/>
              </a:buClr>
              <a:buSzPts val="1400"/>
              <a:buChar char="●"/>
            </a:pPr>
            <a:r>
              <a:rPr lang="en">
                <a:solidFill>
                  <a:srgbClr val="222635"/>
                </a:solidFill>
                <a:highlight>
                  <a:srgbClr val="FFFFFF"/>
                </a:highlight>
              </a:rPr>
              <a:t>Lorsque les deux éléments, qui sont comparés,</a:t>
            </a:r>
            <a:r>
              <a:rPr lang="en">
                <a:solidFill>
                  <a:srgbClr val="0000FF"/>
                </a:solidFill>
                <a:highlight>
                  <a:srgbClr val="FFFFFF"/>
                </a:highlight>
              </a:rPr>
              <a:t> ont le même type d'éléments</a:t>
            </a:r>
            <a:r>
              <a:rPr lang="en">
                <a:solidFill>
                  <a:srgbClr val="222635"/>
                </a:solidFill>
                <a:highlight>
                  <a:srgbClr val="FFFFFF"/>
                </a:highlight>
              </a:rPr>
              <a:t>, React examinera les attributs. </a:t>
            </a:r>
            <a:endParaRPr>
              <a:solidFill>
                <a:srgbClr val="222635"/>
              </a:solidFill>
              <a:highlight>
                <a:srgbClr val="FFFFFF"/>
              </a:highlight>
            </a:endParaRPr>
          </a:p>
          <a:p>
            <a:pPr marL="457200" lvl="0" indent="-317500" algn="l" rtl="0">
              <a:lnSpc>
                <a:spcPct val="100000"/>
              </a:lnSpc>
              <a:spcBef>
                <a:spcPts val="0"/>
              </a:spcBef>
              <a:spcAft>
                <a:spcPts val="0"/>
              </a:spcAft>
              <a:buClr>
                <a:srgbClr val="222635"/>
              </a:buClr>
              <a:buSzPts val="1400"/>
              <a:buChar char="●"/>
            </a:pPr>
            <a:r>
              <a:rPr lang="en">
                <a:solidFill>
                  <a:srgbClr val="222635"/>
                </a:solidFill>
                <a:highlight>
                  <a:srgbClr val="FFFFFF"/>
                </a:highlight>
              </a:rPr>
              <a:t>Ensuite, il ne mettra à jour les attributs que si nécessaire, en laissant l'élément tel quel. </a:t>
            </a:r>
            <a:endParaRPr>
              <a:solidFill>
                <a:srgbClr val="222635"/>
              </a:solidFill>
              <a:highlight>
                <a:srgbClr val="FFFFFF"/>
              </a:highlight>
            </a:endParaRPr>
          </a:p>
          <a:p>
            <a:pPr marL="0" lvl="0" indent="0" algn="l" rtl="0">
              <a:lnSpc>
                <a:spcPct val="100000"/>
              </a:lnSpc>
              <a:spcBef>
                <a:spcPts val="1500"/>
              </a:spcBef>
              <a:spcAft>
                <a:spcPts val="0"/>
              </a:spcAft>
              <a:buNone/>
            </a:pPr>
            <a:r>
              <a:rPr lang="en">
                <a:solidFill>
                  <a:srgbClr val="222635"/>
                </a:solidFill>
                <a:highlight>
                  <a:srgbClr val="FFFFFF"/>
                </a:highlight>
              </a:rPr>
              <a:t>Par exemple, regardez l'extrait HTML ci-dessous:</a:t>
            </a:r>
            <a:endParaRPr>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Ici, puisque les éléments sont du même type ( </a:t>
            </a:r>
            <a:r>
              <a:rPr lang="en">
                <a:solidFill>
                  <a:srgbClr val="C7254E"/>
                </a:solidFill>
                <a:highlight>
                  <a:srgbClr val="F9F2F4"/>
                </a:highlight>
              </a:rPr>
              <a:t>span</a:t>
            </a:r>
            <a:r>
              <a:rPr lang="en">
                <a:solidFill>
                  <a:srgbClr val="222635"/>
                </a:solidFill>
                <a:highlight>
                  <a:srgbClr val="FFFFFF"/>
                </a:highlight>
              </a:rPr>
              <a:t>), React vérifiera l'ID d'attribut et ne se mettra à jour qu'en cas de différence.</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Lorsque les éléments racine sont gérés, React examine ensuite les enfants de manière récursive.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8" name="Google Shape;678;p110"/>
          <p:cNvPicPr preferRelativeResize="0"/>
          <p:nvPr/>
        </p:nvPicPr>
        <p:blipFill>
          <a:blip r:embed="rId3">
            <a:alphaModFix/>
          </a:blip>
          <a:stretch>
            <a:fillRect/>
          </a:stretch>
        </p:blipFill>
        <p:spPr>
          <a:xfrm>
            <a:off x="838200" y="2981123"/>
            <a:ext cx="6884225" cy="901125"/>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1"/>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84" name="Google Shape;684;p111"/>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0" lvl="0" indent="0" algn="l" rtl="0">
              <a:lnSpc>
                <a:spcPct val="150000"/>
              </a:lnSpc>
              <a:spcBef>
                <a:spcPts val="400"/>
              </a:spcBef>
              <a:spcAft>
                <a:spcPts val="0"/>
              </a:spcAft>
              <a:buNone/>
            </a:pPr>
            <a:r>
              <a:rPr lang="en" sz="1350">
                <a:solidFill>
                  <a:srgbClr val="222635"/>
                </a:solidFill>
                <a:highlight>
                  <a:srgbClr val="FFFFFF"/>
                </a:highlight>
              </a:rPr>
              <a:t>Prenons un exemple et expliquons comment React compare deux listes.</a:t>
            </a: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85" name="Google Shape;685;p111"/>
          <p:cNvPicPr preferRelativeResize="0"/>
          <p:nvPr/>
        </p:nvPicPr>
        <p:blipFill>
          <a:blip r:embed="rId3">
            <a:alphaModFix/>
          </a:blip>
          <a:stretch>
            <a:fillRect/>
          </a:stretch>
        </p:blipFill>
        <p:spPr>
          <a:xfrm>
            <a:off x="845025" y="2132125"/>
            <a:ext cx="7495550" cy="2890277"/>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12"/>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1" name="Google Shape;691;p112"/>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457200" lvl="0" indent="-314325" algn="l" rtl="0">
              <a:lnSpc>
                <a:spcPct val="150000"/>
              </a:lnSpc>
              <a:spcBef>
                <a:spcPts val="400"/>
              </a:spcBef>
              <a:spcAft>
                <a:spcPts val="0"/>
              </a:spcAft>
              <a:buClr>
                <a:srgbClr val="222635"/>
              </a:buClr>
              <a:buSzPts val="1350"/>
              <a:buChar char="●"/>
            </a:pPr>
            <a:r>
              <a:rPr lang="en" sz="1350">
                <a:solidFill>
                  <a:srgbClr val="222635"/>
                </a:solidFill>
                <a:highlight>
                  <a:srgbClr val="FFFFFF"/>
                </a:highlight>
              </a:rPr>
              <a:t>Ici, un nouvel enfant </a:t>
            </a:r>
            <a:r>
              <a:rPr lang="en" sz="1350" b="1">
                <a:solidFill>
                  <a:srgbClr val="222635"/>
                </a:solidFill>
                <a:highlight>
                  <a:srgbClr val="FFFFFF"/>
                </a:highlight>
              </a:rPr>
              <a:t>&lt;li&gt;</a:t>
            </a:r>
            <a:r>
              <a:rPr lang="en" sz="1350">
                <a:solidFill>
                  <a:srgbClr val="222635"/>
                </a:solidFill>
                <a:highlight>
                  <a:srgbClr val="FFFFFF"/>
                </a:highlight>
              </a:rPr>
              <a:t> a été ajouté à la fin de la liste. Désormais, React parcourt les deux listes et insère le troisième enfant dans le DOM.</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Il correspond à chaque enfant, et s'il n'y a pas de différence, passe au suivant et génère une mutation, lorsqu'il y a une différence. Mais c'est très bien car le nouvel enfant est ajouté à la fin de la liste.</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Un problème survient lorsque le nouvel élément est ajouté au début de la liste. Par exemple:</a:t>
            </a: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92" name="Google Shape;692;p112"/>
          <p:cNvPicPr preferRelativeResize="0"/>
          <p:nvPr/>
        </p:nvPicPr>
        <p:blipFill>
          <a:blip r:embed="rId3">
            <a:alphaModFix/>
          </a:blip>
          <a:stretch>
            <a:fillRect/>
          </a:stretch>
        </p:blipFill>
        <p:spPr>
          <a:xfrm>
            <a:off x="1214188" y="3411213"/>
            <a:ext cx="2581275" cy="1495425"/>
          </a:xfrm>
          <a:prstGeom prst="rect">
            <a:avLst/>
          </a:prstGeom>
          <a:noFill/>
          <a:ln>
            <a:noFill/>
          </a:ln>
        </p:spPr>
      </p:pic>
      <p:pic>
        <p:nvPicPr>
          <p:cNvPr id="693" name="Google Shape;693;p112"/>
          <p:cNvPicPr preferRelativeResize="0"/>
          <p:nvPr/>
        </p:nvPicPr>
        <p:blipFill>
          <a:blip r:embed="rId4">
            <a:alphaModFix/>
          </a:blip>
          <a:stretch>
            <a:fillRect/>
          </a:stretch>
        </p:blipFill>
        <p:spPr>
          <a:xfrm>
            <a:off x="4709875" y="3430263"/>
            <a:ext cx="2381250" cy="16097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3"/>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9" name="Google Shape;699;p113"/>
          <p:cNvSpPr txBox="1"/>
          <p:nvPr/>
        </p:nvSpPr>
        <p:spPr>
          <a:xfrm>
            <a:off x="0" y="1490750"/>
            <a:ext cx="9144000" cy="3652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900" b="1">
              <a:solidFill>
                <a:srgbClr val="0000FF"/>
              </a:solidFill>
              <a:highlight>
                <a:srgbClr val="FFFFFF"/>
              </a:highlight>
            </a:endParaRPr>
          </a:p>
          <a:p>
            <a:pPr marL="0" lvl="0" indent="0" algn="l" rtl="0">
              <a:lnSpc>
                <a:spcPct val="150000"/>
              </a:lnSpc>
              <a:spcBef>
                <a:spcPts val="1500"/>
              </a:spcBef>
              <a:spcAft>
                <a:spcPts val="0"/>
              </a:spcAft>
              <a:buNone/>
            </a:pPr>
            <a:endParaRPr sz="400" b="1">
              <a:solidFill>
                <a:srgbClr val="222635"/>
              </a:solidFill>
              <a:highlight>
                <a:srgbClr val="FFFFFF"/>
              </a:highlight>
            </a:endParaRPr>
          </a:p>
          <a:p>
            <a:pPr marL="457200" lvl="0" indent="-320675" algn="l" rtl="0">
              <a:lnSpc>
                <a:spcPct val="150000"/>
              </a:lnSpc>
              <a:spcBef>
                <a:spcPts val="400"/>
              </a:spcBef>
              <a:spcAft>
                <a:spcPts val="0"/>
              </a:spcAft>
              <a:buClr>
                <a:srgbClr val="222635"/>
              </a:buClr>
              <a:buSzPts val="1450"/>
              <a:buChar char="●"/>
            </a:pPr>
            <a:r>
              <a:rPr lang="en" sz="1550">
                <a:solidFill>
                  <a:srgbClr val="222635"/>
                </a:solidFill>
                <a:highlight>
                  <a:srgbClr val="FFFFFF"/>
                </a:highlight>
              </a:rPr>
              <a:t>React compare les premiers éléments et constate qu'il y a une différence et que l'élément est muté.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La même chose se produit également pour les éléments suivants.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Donc, sans le savoir, il reconstruit à nouveau toute la liste. Cela réduit les performances par rapport à l'ajout de l'enfant au début de la liste.</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Pour résoudre ce problème, React prend en charge un attribut, </a:t>
            </a:r>
            <a:r>
              <a:rPr lang="en" sz="1550" b="1">
                <a:solidFill>
                  <a:srgbClr val="222635"/>
                </a:solidFill>
                <a:highlight>
                  <a:srgbClr val="FFFFFF"/>
                </a:highlight>
              </a:rPr>
              <a:t>Key.</a:t>
            </a:r>
            <a:endParaRPr sz="1550" b="1">
              <a:solidFill>
                <a:srgbClr val="222635"/>
              </a:solidFill>
              <a:highlight>
                <a:srgbClr val="FFFFFF"/>
              </a:highlight>
            </a:endParaRPr>
          </a:p>
          <a:p>
            <a:pPr marL="45720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4"/>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705" name="Google Shape;705;p114"/>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Comparaison des clés</a:t>
            </a:r>
            <a:endParaRPr sz="1900" b="1">
              <a:solidFill>
                <a:srgbClr val="0000FF"/>
              </a:solidFill>
              <a:highlight>
                <a:srgbClr val="FFFFFF"/>
              </a:highlight>
            </a:endParaRPr>
          </a:p>
          <a:p>
            <a:pPr marL="457200" lvl="0" indent="-317500" algn="l" rtl="0">
              <a:lnSpc>
                <a:spcPct val="115000"/>
              </a:lnSpc>
              <a:spcBef>
                <a:spcPts val="400"/>
              </a:spcBef>
              <a:spcAft>
                <a:spcPts val="0"/>
              </a:spcAft>
              <a:buSzPts val="1400"/>
              <a:buChar char="●"/>
            </a:pPr>
            <a:r>
              <a:rPr lang="en">
                <a:solidFill>
                  <a:srgbClr val="222635"/>
                </a:solidFill>
                <a:highlight>
                  <a:srgbClr val="FFFFFF"/>
                </a:highlight>
              </a:rPr>
              <a:t>Si l'attribut  </a:t>
            </a:r>
            <a:r>
              <a:rPr lang="en">
                <a:solidFill>
                  <a:srgbClr val="C7254E"/>
                </a:solidFill>
                <a:highlight>
                  <a:srgbClr val="F9F2F4"/>
                </a:highlight>
              </a:rPr>
              <a:t>key</a:t>
            </a:r>
            <a:r>
              <a:rPr lang="en">
                <a:solidFill>
                  <a:srgbClr val="222635"/>
                </a:solidFill>
                <a:highlight>
                  <a:srgbClr val="FFFFFF"/>
                </a:highlight>
              </a:rPr>
              <a:t> est ajouté à l'élément enfant, React compare les valeurs </a:t>
            </a:r>
            <a:r>
              <a:rPr lang="en">
                <a:solidFill>
                  <a:srgbClr val="C7254E"/>
                </a:solidFill>
                <a:highlight>
                  <a:srgbClr val="F9F2F4"/>
                </a:highlight>
              </a:rPr>
              <a:t>key</a:t>
            </a:r>
            <a:r>
              <a:rPr lang="en">
                <a:solidFill>
                  <a:srgbClr val="222635"/>
                </a:solidFill>
                <a:highlight>
                  <a:srgbClr val="FFFFFF"/>
                </a:highlight>
              </a:rPr>
              <a:t> de la première arborescence et la compare  à la  </a:t>
            </a:r>
            <a:r>
              <a:rPr lang="en">
                <a:solidFill>
                  <a:srgbClr val="C7254E"/>
                </a:solidFill>
                <a:highlight>
                  <a:srgbClr val="F9F2F4"/>
                </a:highlight>
              </a:rPr>
              <a:t>key</a:t>
            </a:r>
            <a:r>
              <a:rPr lang="en">
                <a:solidFill>
                  <a:srgbClr val="222635"/>
                </a:solidFill>
                <a:highlight>
                  <a:srgbClr val="FFFFFF"/>
                </a:highlight>
              </a:rPr>
              <a:t> valeur de la deuxième arborescence.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0000FF"/>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50000"/>
              </a:lnSpc>
              <a:spcBef>
                <a:spcPts val="1500"/>
              </a:spcBef>
              <a:spcAft>
                <a:spcPts val="0"/>
              </a:spcAft>
              <a:buNone/>
            </a:pPr>
            <a:endParaRPr sz="1900" b="1">
              <a:solidFill>
                <a:srgbClr val="222635"/>
              </a:solidFill>
              <a:highlight>
                <a:srgbClr val="FFFFFF"/>
              </a:highlight>
            </a:endParaRPr>
          </a:p>
          <a:p>
            <a:pPr marL="457200" lvl="0" indent="-317500" algn="l" rtl="0">
              <a:lnSpc>
                <a:spcPct val="150000"/>
              </a:lnSpc>
              <a:spcBef>
                <a:spcPts val="1500"/>
              </a:spcBef>
              <a:spcAft>
                <a:spcPts val="0"/>
              </a:spcAft>
              <a:buSzPts val="1400"/>
              <a:buChar char="●"/>
            </a:pPr>
            <a:r>
              <a:rPr lang="en">
                <a:solidFill>
                  <a:srgbClr val="222635"/>
                </a:solidFill>
                <a:highlight>
                  <a:srgbClr val="FFFFFF"/>
                </a:highlight>
              </a:rPr>
              <a:t>React saura qu'un nouvel élément enfant avec  </a:t>
            </a:r>
            <a:r>
              <a:rPr lang="en">
                <a:solidFill>
                  <a:srgbClr val="C7254E"/>
                </a:solidFill>
                <a:highlight>
                  <a:srgbClr val="F9F2F4"/>
                </a:highlight>
              </a:rPr>
              <a:t>key="100"</a:t>
            </a:r>
            <a:r>
              <a:rPr lang="en">
                <a:solidFill>
                  <a:srgbClr val="222635"/>
                </a:solidFill>
                <a:highlight>
                  <a:srgbClr val="FFFFFF"/>
                </a:highlight>
              </a:rPr>
              <a:t> a été ajouté à la liste, et le reste a été déplacé vers le bas. Par conséquent, il ne reconstruira pas la liste entière à nouveau. Cela améliorera les performances de la manipulation DOM.</a:t>
            </a:r>
            <a:endParaRPr b="1">
              <a:solidFill>
                <a:srgbClr val="222635"/>
              </a:solidFill>
              <a:highlight>
                <a:srgbClr val="FFFFFF"/>
              </a:highlight>
            </a:endParaRPr>
          </a:p>
          <a:p>
            <a:pPr marL="457200" lvl="0" indent="0" algn="l" rtl="0">
              <a:lnSpc>
                <a:spcPct val="150000"/>
              </a:lnSpc>
              <a:spcBef>
                <a:spcPts val="4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706" name="Google Shape;706;p114"/>
          <p:cNvPicPr preferRelativeResize="0"/>
          <p:nvPr/>
        </p:nvPicPr>
        <p:blipFill>
          <a:blip r:embed="rId3">
            <a:alphaModFix/>
          </a:blip>
          <a:stretch>
            <a:fillRect/>
          </a:stretch>
        </p:blipFill>
        <p:spPr>
          <a:xfrm>
            <a:off x="2258425" y="2306875"/>
            <a:ext cx="3998750" cy="15479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15"/>
          <p:cNvSpPr txBox="1">
            <a:spLocks noGrp="1"/>
          </p:cNvSpPr>
          <p:nvPr>
            <p:ph type="ctrTitle"/>
          </p:nvPr>
        </p:nvSpPr>
        <p:spPr>
          <a:xfrm>
            <a:off x="107425" y="1316250"/>
            <a:ext cx="89307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Application monopage avec ReactJS et Flux ou Redux</a:t>
            </a:r>
            <a:endParaRPr sz="30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712" name="Google Shape;712;p115"/>
          <p:cNvSpPr txBox="1">
            <a:spLocks noGrp="1"/>
          </p:cNvSpPr>
          <p:nvPr>
            <p:ph type="subTitle" idx="1"/>
          </p:nvPr>
        </p:nvSpPr>
        <p:spPr>
          <a:xfrm>
            <a:off x="727952" y="246230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Flux/Redux : présentation. Propagation de données.</a:t>
            </a:r>
            <a:endParaRPr sz="1500" b="1"/>
          </a:p>
          <a:p>
            <a:pPr marL="457200" lvl="0" indent="-323850" algn="l" rtl="0">
              <a:lnSpc>
                <a:spcPct val="115000"/>
              </a:lnSpc>
              <a:spcBef>
                <a:spcPts val="0"/>
              </a:spcBef>
              <a:spcAft>
                <a:spcPts val="0"/>
              </a:spcAft>
              <a:buSzPts val="1500"/>
              <a:buChar char="●"/>
            </a:pPr>
            <a:r>
              <a:rPr lang="en" sz="1500" b="1"/>
              <a:t>Comparaison des architectures.</a:t>
            </a:r>
            <a:endParaRPr sz="1500" b="1"/>
          </a:p>
          <a:p>
            <a:pPr marL="457200" lvl="0" indent="-323850" algn="l" rtl="0">
              <a:lnSpc>
                <a:spcPct val="115000"/>
              </a:lnSpc>
              <a:spcBef>
                <a:spcPts val="0"/>
              </a:spcBef>
              <a:spcAft>
                <a:spcPts val="0"/>
              </a:spcAft>
              <a:buSzPts val="1500"/>
              <a:buChar char="●"/>
            </a:pPr>
            <a:r>
              <a:rPr lang="en" sz="1500" b="1"/>
              <a:t>Création de vues et contrôleurs dans Flux.</a:t>
            </a:r>
            <a:endParaRPr sz="1500" b="1"/>
          </a:p>
          <a:p>
            <a:pPr marL="457200" lvl="0" indent="-323850" algn="l" rtl="0">
              <a:lnSpc>
                <a:spcPct val="115000"/>
              </a:lnSpc>
              <a:spcBef>
                <a:spcPts val="0"/>
              </a:spcBef>
              <a:spcAft>
                <a:spcPts val="0"/>
              </a:spcAft>
              <a:buSzPts val="1500"/>
              <a:buChar char="●"/>
            </a:pPr>
            <a:r>
              <a:rPr lang="en" sz="1500" b="1"/>
              <a:t>Rôle du "Dispacther" dans Flux pour les actions.</a:t>
            </a:r>
            <a:endParaRPr sz="1500" b="1"/>
          </a:p>
          <a:p>
            <a:pPr marL="457200" lvl="0" indent="-323850" algn="l" rtl="0">
              <a:lnSpc>
                <a:spcPct val="115000"/>
              </a:lnSpc>
              <a:spcBef>
                <a:spcPts val="0"/>
              </a:spcBef>
              <a:spcAft>
                <a:spcPts val="0"/>
              </a:spcAft>
              <a:buSzPts val="1500"/>
              <a:buChar char="●"/>
            </a:pPr>
            <a:r>
              <a:rPr lang="en" sz="1500" b="1"/>
              <a:t>Les "Stores", gestionnaire d'états logique dans Flux.</a:t>
            </a:r>
            <a:endParaRPr sz="1500" b="1"/>
          </a:p>
          <a:p>
            <a:pPr marL="457200" lvl="0" indent="-323850" algn="l" rtl="0">
              <a:lnSpc>
                <a:spcPct val="115000"/>
              </a:lnSpc>
              <a:spcBef>
                <a:spcPts val="0"/>
              </a:spcBef>
              <a:spcAft>
                <a:spcPts val="0"/>
              </a:spcAft>
              <a:buSzPts val="1500"/>
              <a:buChar char="●"/>
            </a:pPr>
            <a:r>
              <a:rPr lang="en" sz="1500" b="1"/>
              <a:t>Définition du Functionnal Programming.</a:t>
            </a:r>
            <a:endParaRPr sz="1500" b="1"/>
          </a:p>
          <a:p>
            <a:pPr marL="457200" lvl="0" indent="-323850" algn="l" rtl="0">
              <a:lnSpc>
                <a:spcPct val="115000"/>
              </a:lnSpc>
              <a:spcBef>
                <a:spcPts val="0"/>
              </a:spcBef>
              <a:spcAft>
                <a:spcPts val="0"/>
              </a:spcAft>
              <a:buSzPts val="1500"/>
              <a:buChar char="●"/>
            </a:pPr>
            <a:r>
              <a:rPr lang="en" sz="1500" b="1"/>
              <a:t>Approche avec Redux. Le "Reducer".</a:t>
            </a:r>
            <a:endParaRPr sz="1500" b="1"/>
          </a:p>
          <a:p>
            <a:pPr marL="457200" lvl="0" indent="-323850" algn="l" rtl="0">
              <a:lnSpc>
                <a:spcPct val="115000"/>
              </a:lnSpc>
              <a:spcBef>
                <a:spcPts val="0"/>
              </a:spcBef>
              <a:spcAft>
                <a:spcPts val="0"/>
              </a:spcAft>
              <a:buSzPts val="1500"/>
              <a:buChar char="●"/>
            </a:pPr>
            <a:r>
              <a:rPr lang="en" sz="1500" b="1"/>
              <a:t>Extension pour ReactJS : "hot-loader".</a:t>
            </a:r>
            <a:endParaRPr sz="1500" b="1"/>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18" name="Google Shape;718;p116"/>
          <p:cNvSpPr txBox="1">
            <a:spLocks noGrp="1"/>
          </p:cNvSpPr>
          <p:nvPr>
            <p:ph type="body" idx="1"/>
          </p:nvPr>
        </p:nvSpPr>
        <p:spPr>
          <a:xfrm>
            <a:off x="0" y="2086650"/>
            <a:ext cx="9144000" cy="2948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Créé par facebook, Flux est une </a:t>
            </a:r>
            <a:r>
              <a:rPr lang="en" sz="1800" b="1">
                <a:solidFill>
                  <a:srgbClr val="000000"/>
                </a:solidFill>
                <a:highlight>
                  <a:srgbClr val="FFFFFF"/>
                </a:highlight>
                <a:latin typeface="Arial"/>
                <a:ea typeface="Arial"/>
                <a:cs typeface="Arial"/>
                <a:sym typeface="Arial"/>
              </a:rPr>
              <a:t>architecture permettant de gérer les données des applications</a:t>
            </a:r>
            <a:r>
              <a:rPr lang="en" sz="1800">
                <a:solidFill>
                  <a:srgbClr val="000000"/>
                </a:solidFill>
                <a:highlight>
                  <a:srgbClr val="FFFFFF"/>
                </a:highlight>
                <a:latin typeface="Arial"/>
                <a:ea typeface="Arial"/>
                <a:cs typeface="Arial"/>
                <a:sym typeface="Arial"/>
              </a:rPr>
              <a:t>. </a:t>
            </a:r>
            <a:endParaRPr sz="1800">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L'architecture est basée sur un principe simple, </a:t>
            </a:r>
            <a:r>
              <a:rPr lang="en" sz="1800" b="1">
                <a:solidFill>
                  <a:srgbClr val="000000"/>
                </a:solidFill>
                <a:highlight>
                  <a:srgbClr val="FFFFFF"/>
                </a:highlight>
                <a:latin typeface="Arial"/>
                <a:ea typeface="Arial"/>
                <a:cs typeface="Arial"/>
                <a:sym typeface="Arial"/>
              </a:rPr>
              <a:t>le flux de données est unidirectionnel. </a:t>
            </a:r>
            <a:endParaRPr sz="1800" b="1">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C'est ce que l'on appelle en architecture fonctionnelle le </a:t>
            </a:r>
            <a:r>
              <a:rPr lang="en" sz="1800" b="1">
                <a:solidFill>
                  <a:srgbClr val="000000"/>
                </a:solidFill>
                <a:highlight>
                  <a:srgbClr val="FFFFFF"/>
                </a:highlight>
                <a:latin typeface="Arial"/>
                <a:ea typeface="Arial"/>
                <a:cs typeface="Arial"/>
                <a:sym typeface="Arial"/>
              </a:rPr>
              <a:t>one-way data flow</a:t>
            </a:r>
            <a:r>
              <a:rPr lang="en" sz="1800">
                <a:solidFill>
                  <a:srgbClr val="000000"/>
                </a:solidFill>
                <a:highlight>
                  <a:srgbClr val="FFFFFF"/>
                </a:highlight>
                <a:latin typeface="Arial"/>
                <a:ea typeface="Arial"/>
                <a:cs typeface="Arial"/>
                <a:sym typeface="Arial"/>
              </a:rPr>
              <a:t>, le flux de données va toujours dans le même sens</a:t>
            </a:r>
            <a:endParaRPr sz="1800">
              <a:latin typeface="Arial"/>
              <a:ea typeface="Arial"/>
              <a:cs typeface="Arial"/>
              <a:sym typeface="Arial"/>
            </a:endParaRPr>
          </a:p>
        </p:txBody>
      </p:sp>
      <p:pic>
        <p:nvPicPr>
          <p:cNvPr id="719" name="Google Shape;719;p116"/>
          <p:cNvPicPr preferRelativeResize="0"/>
          <p:nvPr/>
        </p:nvPicPr>
        <p:blipFill>
          <a:blip r:embed="rId3">
            <a:alphaModFix/>
          </a:blip>
          <a:stretch>
            <a:fillRect/>
          </a:stretch>
        </p:blipFill>
        <p:spPr>
          <a:xfrm>
            <a:off x="5029200" y="501450"/>
            <a:ext cx="3810000" cy="1295400"/>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7"/>
          <p:cNvSpPr txBox="1">
            <a:spLocks noGrp="1"/>
          </p:cNvSpPr>
          <p:nvPr>
            <p:ph type="title"/>
          </p:nvPr>
        </p:nvSpPr>
        <p:spPr>
          <a:xfrm>
            <a:off x="214875" y="566600"/>
            <a:ext cx="8201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 le pattern</a:t>
            </a:r>
            <a:endParaRPr/>
          </a:p>
        </p:txBody>
      </p:sp>
      <p:sp>
        <p:nvSpPr>
          <p:cNvPr id="725" name="Google Shape;725;p117"/>
          <p:cNvSpPr txBox="1">
            <a:spLocks noGrp="1"/>
          </p:cNvSpPr>
          <p:nvPr>
            <p:ph type="body" idx="1"/>
          </p:nvPr>
        </p:nvSpPr>
        <p:spPr>
          <a:xfrm>
            <a:off x="107425" y="1208650"/>
            <a:ext cx="9036600" cy="381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000000"/>
                </a:solidFill>
                <a:highlight>
                  <a:srgbClr val="FFFFFF"/>
                </a:highlight>
                <a:latin typeface="Arial"/>
                <a:ea typeface="Arial"/>
                <a:cs typeface="Arial"/>
                <a:sym typeface="Arial"/>
              </a:rPr>
              <a:t>Flux propose une transmission de données unidirectionnelle et des composants qui ont chacun une responsabilité bien identifiée :</a:t>
            </a:r>
            <a:endParaRPr sz="1500">
              <a:latin typeface="Arial"/>
              <a:ea typeface="Arial"/>
              <a:cs typeface="Arial"/>
              <a:sym typeface="Arial"/>
            </a:endParaRPr>
          </a:p>
        </p:txBody>
      </p:sp>
      <p:pic>
        <p:nvPicPr>
          <p:cNvPr id="726" name="Google Shape;726;p117"/>
          <p:cNvPicPr preferRelativeResize="0"/>
          <p:nvPr/>
        </p:nvPicPr>
        <p:blipFill>
          <a:blip r:embed="rId3">
            <a:alphaModFix/>
          </a:blip>
          <a:stretch>
            <a:fillRect/>
          </a:stretch>
        </p:blipFill>
        <p:spPr>
          <a:xfrm>
            <a:off x="1047500" y="1839050"/>
            <a:ext cx="6620748" cy="33044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2" name="Picture 1">
            <a:extLst>
              <a:ext uri="{FF2B5EF4-FFF2-40B4-BE49-F238E27FC236}">
                <a16:creationId xmlns:a16="http://schemas.microsoft.com/office/drawing/2014/main" id="{AA340CBF-6EAA-4EF4-9A9E-C4764ED3A644}"/>
              </a:ext>
            </a:extLst>
          </p:cNvPr>
          <p:cNvPicPr>
            <a:picLocks noChangeAspect="1"/>
          </p:cNvPicPr>
          <p:nvPr/>
        </p:nvPicPr>
        <p:blipFill>
          <a:blip r:embed="rId3"/>
          <a:stretch>
            <a:fillRect/>
          </a:stretch>
        </p:blipFill>
        <p:spPr>
          <a:xfrm>
            <a:off x="1637214" y="1018694"/>
            <a:ext cx="5709884" cy="4124806"/>
          </a:xfrm>
          <a:prstGeom prst="rect">
            <a:avLst/>
          </a:prstGeom>
        </p:spPr>
      </p:pic>
    </p:spTree>
    <p:extLst>
      <p:ext uri="{BB962C8B-B14F-4D97-AF65-F5344CB8AC3E}">
        <p14:creationId xmlns:p14="http://schemas.microsoft.com/office/powerpoint/2010/main" val="28576344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 principe : un ﬂux unidirectionnel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32" name="Google Shape;732;p118"/>
          <p:cNvPicPr preferRelativeResize="0"/>
          <p:nvPr/>
        </p:nvPicPr>
        <p:blipFill>
          <a:blip r:embed="rId3">
            <a:alphaModFix/>
          </a:blip>
          <a:stretch>
            <a:fillRect/>
          </a:stretch>
        </p:blipFill>
        <p:spPr>
          <a:xfrm>
            <a:off x="846625" y="1285775"/>
            <a:ext cx="7167848" cy="385772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38" name="Google Shape;738;p119"/>
          <p:cNvSpPr txBox="1">
            <a:spLocks noGrp="1"/>
          </p:cNvSpPr>
          <p:nvPr>
            <p:ph type="body" idx="1"/>
          </p:nvPr>
        </p:nvSpPr>
        <p:spPr>
          <a:xfrm>
            <a:off x="0" y="1253325"/>
            <a:ext cx="9144000" cy="3857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Action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Une action est un </a:t>
            </a:r>
            <a:r>
              <a:rPr lang="en" sz="1400" b="1">
                <a:solidFill>
                  <a:srgbClr val="000000"/>
                </a:solidFill>
                <a:highlight>
                  <a:srgbClr val="FFFFFF"/>
                </a:highlight>
                <a:latin typeface="Arial"/>
                <a:ea typeface="Arial"/>
                <a:cs typeface="Arial"/>
                <a:sym typeface="Arial"/>
              </a:rPr>
              <a:t>flux d'information</a:t>
            </a:r>
            <a:r>
              <a:rPr lang="en" sz="1400">
                <a:solidFill>
                  <a:srgbClr val="000000"/>
                </a:solidFill>
                <a:highlight>
                  <a:srgbClr val="FFFFFF"/>
                </a:highlight>
                <a:latin typeface="Arial"/>
                <a:ea typeface="Arial"/>
                <a:cs typeface="Arial"/>
                <a:sym typeface="Arial"/>
              </a:rPr>
              <a:t> que l'on souhaite envoyer à notre state global.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Dispatcher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15000"/>
              </a:lnSpc>
              <a:spcBef>
                <a:spcPts val="1000"/>
              </a:spcBef>
              <a:spcAft>
                <a:spcPts val="0"/>
              </a:spcAft>
              <a:buNone/>
            </a:pPr>
            <a:r>
              <a:rPr lang="en" sz="1400">
                <a:solidFill>
                  <a:srgbClr val="000000"/>
                </a:solidFill>
                <a:highlight>
                  <a:srgbClr val="FFFFFF"/>
                </a:highlight>
                <a:latin typeface="Arial"/>
                <a:ea typeface="Arial"/>
                <a:cs typeface="Arial"/>
                <a:sym typeface="Arial"/>
              </a:rPr>
              <a:t>Le dispatcher a pour fonction de transmettre l'action au store. Avec l'architecture Flux, il peut y avoir </a:t>
            </a:r>
            <a:r>
              <a:rPr lang="en" sz="1400" b="1">
                <a:solidFill>
                  <a:srgbClr val="000000"/>
                </a:solidFill>
                <a:highlight>
                  <a:srgbClr val="FFFFFF"/>
                </a:highlight>
                <a:latin typeface="Arial"/>
                <a:ea typeface="Arial"/>
                <a:cs typeface="Arial"/>
                <a:sym typeface="Arial"/>
              </a:rPr>
              <a:t>un</a:t>
            </a:r>
            <a:r>
              <a:rPr lang="en" sz="1400">
                <a:solidFill>
                  <a:srgbClr val="000000"/>
                </a:solidFill>
                <a:highlight>
                  <a:srgbClr val="FFFFFF"/>
                </a:highlight>
                <a:latin typeface="Arial"/>
                <a:ea typeface="Arial"/>
                <a:cs typeface="Arial"/>
                <a:sym typeface="Arial"/>
              </a:rPr>
              <a:t> ou </a:t>
            </a:r>
            <a:r>
              <a:rPr lang="en" sz="1400" b="1">
                <a:solidFill>
                  <a:srgbClr val="000000"/>
                </a:solidFill>
                <a:highlight>
                  <a:srgbClr val="FFFFFF"/>
                </a:highlight>
                <a:latin typeface="Arial"/>
                <a:ea typeface="Arial"/>
                <a:cs typeface="Arial"/>
                <a:sym typeface="Arial"/>
              </a:rPr>
              <a:t>plusieurs stores</a:t>
            </a:r>
            <a:r>
              <a:rPr lang="en" sz="1400">
                <a:solidFill>
                  <a:srgbClr val="000000"/>
                </a:solidFill>
                <a:highlight>
                  <a:srgbClr val="FFFFFF"/>
                </a:highlight>
                <a:latin typeface="Arial"/>
                <a:ea typeface="Arial"/>
                <a:cs typeface="Arial"/>
                <a:sym typeface="Arial"/>
              </a:rPr>
              <a:t> et c'est au dispatcher de transmettre l'action au bon store.</a:t>
            </a:r>
            <a:endParaRPr sz="1400">
              <a:solidFill>
                <a:srgbClr val="000000"/>
              </a:solidFill>
              <a:highlight>
                <a:srgbClr val="FFFFFF"/>
              </a:highlight>
              <a:latin typeface="Arial"/>
              <a:ea typeface="Arial"/>
              <a:cs typeface="Arial"/>
              <a:sym typeface="Arial"/>
            </a:endParaRPr>
          </a:p>
          <a:p>
            <a:pPr marL="457200" lvl="0" indent="-317500" algn="l" rtl="0">
              <a:lnSpc>
                <a:spcPct val="100000"/>
              </a:lnSpc>
              <a:spcBef>
                <a:spcPts val="12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Store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 store est un objet qui </a:t>
            </a:r>
            <a:r>
              <a:rPr lang="en" sz="1400" b="1">
                <a:solidFill>
                  <a:srgbClr val="000000"/>
                </a:solidFill>
                <a:highlight>
                  <a:srgbClr val="FFFFFF"/>
                </a:highlight>
                <a:latin typeface="Arial"/>
                <a:ea typeface="Arial"/>
                <a:cs typeface="Arial"/>
                <a:sym typeface="Arial"/>
              </a:rPr>
              <a:t>possède</a:t>
            </a:r>
            <a:r>
              <a:rPr lang="en" sz="1400">
                <a:solidFill>
                  <a:srgbClr val="000000"/>
                </a:solidFill>
                <a:highlight>
                  <a:srgbClr val="FFFFFF"/>
                </a:highlight>
                <a:latin typeface="Arial"/>
                <a:ea typeface="Arial"/>
                <a:cs typeface="Arial"/>
                <a:sym typeface="Arial"/>
              </a:rPr>
              <a:t> et </a:t>
            </a:r>
            <a:r>
              <a:rPr lang="en" sz="1400" b="1">
                <a:solidFill>
                  <a:srgbClr val="000000"/>
                </a:solidFill>
                <a:highlight>
                  <a:srgbClr val="FFFFFF"/>
                </a:highlight>
                <a:latin typeface="Arial"/>
                <a:ea typeface="Arial"/>
                <a:cs typeface="Arial"/>
                <a:sym typeface="Arial"/>
              </a:rPr>
              <a:t>gère un state de votre application</a:t>
            </a: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r>
              <a:rPr lang="en" sz="1400">
                <a:solidFill>
                  <a:srgbClr val="000000"/>
                </a:solidFill>
                <a:highlight>
                  <a:srgbClr val="FFFFFF"/>
                </a:highlight>
                <a:latin typeface="Arial"/>
                <a:ea typeface="Arial"/>
                <a:cs typeface="Arial"/>
                <a:sym typeface="Arial"/>
              </a:rPr>
              <a:t>Avec Flux, il peut y avoir plusieurs stores, </a:t>
            </a:r>
            <a:r>
              <a:rPr lang="en" sz="1400" b="1">
                <a:solidFill>
                  <a:srgbClr val="000000"/>
                </a:solidFill>
                <a:highlight>
                  <a:srgbClr val="FFFFFF"/>
                </a:highlight>
                <a:latin typeface="Arial"/>
                <a:ea typeface="Arial"/>
                <a:cs typeface="Arial"/>
                <a:sym typeface="Arial"/>
              </a:rPr>
              <a:t>gérant chacun un type de donnée</a:t>
            </a:r>
            <a:r>
              <a:rPr lang="en" sz="1400">
                <a:solidFill>
                  <a:srgbClr val="000000"/>
                </a:solidFill>
                <a:highlight>
                  <a:srgbClr val="FFFFFF"/>
                </a:highlight>
                <a:latin typeface="Arial"/>
                <a:ea typeface="Arial"/>
                <a:cs typeface="Arial"/>
                <a:sym typeface="Arial"/>
              </a:rPr>
              <a:t>.  Ici, il reçoit une action du dispatcher et effectue le traitement nécessaire sur son state en fonction de l'action reçue.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Arial"/>
              <a:buChar char="●"/>
            </a:pPr>
            <a:r>
              <a:rPr lang="en" sz="1400" b="1">
                <a:solidFill>
                  <a:srgbClr val="0000FF"/>
                </a:solidFill>
                <a:highlight>
                  <a:srgbClr val="FFFFFF"/>
                </a:highlight>
                <a:latin typeface="Arial"/>
                <a:ea typeface="Arial"/>
                <a:cs typeface="Arial"/>
                <a:sym typeface="Arial"/>
              </a:rPr>
              <a:t>View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000"/>
              </a:spcBef>
              <a:spcAft>
                <a:spcPts val="0"/>
              </a:spcAft>
              <a:buNone/>
            </a:pPr>
            <a:r>
              <a:rPr lang="en" sz="1400">
                <a:solidFill>
                  <a:srgbClr val="000000"/>
                </a:solidFill>
                <a:highlight>
                  <a:srgbClr val="FFFFFF"/>
                </a:highlight>
                <a:latin typeface="Arial"/>
                <a:ea typeface="Arial"/>
                <a:cs typeface="Arial"/>
                <a:sym typeface="Arial"/>
              </a:rPr>
              <a:t>Une vue est ce que l'utilisateur voit, ce sur quoi il interagit. En React, une View correspond à un </a:t>
            </a:r>
            <a:r>
              <a:rPr lang="en" sz="1400" b="1">
                <a:solidFill>
                  <a:srgbClr val="000000"/>
                </a:solidFill>
                <a:highlight>
                  <a:srgbClr val="FFFFFF"/>
                </a:highlight>
                <a:latin typeface="Arial"/>
                <a:ea typeface="Arial"/>
                <a:cs typeface="Arial"/>
                <a:sym typeface="Arial"/>
              </a:rPr>
              <a:t>component</a:t>
            </a:r>
            <a:r>
              <a:rPr lang="en" sz="1400">
                <a:solidFill>
                  <a:srgbClr val="000000"/>
                </a:solidFill>
                <a:highlight>
                  <a:srgbClr val="FFFFFF"/>
                </a:highlight>
                <a:latin typeface="Arial"/>
                <a:ea typeface="Arial"/>
                <a:cs typeface="Arial"/>
                <a:sym typeface="Arial"/>
              </a:rPr>
              <a:t>. Ce sont donc nos components qui vont émettre des actions. </a:t>
            </a:r>
            <a:endParaRPr sz="2000">
              <a:solidFill>
                <a:srgbClr val="000000"/>
              </a:solidFill>
              <a:highlight>
                <a:srgbClr val="FFFFFF"/>
              </a:highlight>
              <a:latin typeface="Arial"/>
              <a:ea typeface="Arial"/>
              <a:cs typeface="Arial"/>
              <a:sym typeface="Arial"/>
            </a:endParaRPr>
          </a:p>
        </p:txBody>
      </p:sp>
      <p:pic>
        <p:nvPicPr>
          <p:cNvPr id="739" name="Google Shape;739;p119"/>
          <p:cNvPicPr preferRelativeResize="0"/>
          <p:nvPr/>
        </p:nvPicPr>
        <p:blipFill>
          <a:blip r:embed="rId3">
            <a:alphaModFix/>
          </a:blip>
          <a:stretch>
            <a:fillRect/>
          </a:stretch>
        </p:blipFill>
        <p:spPr>
          <a:xfrm>
            <a:off x="7072900" y="2987776"/>
            <a:ext cx="737616" cy="53520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0"/>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 pratique sur une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45" name="Google Shape;745;p120"/>
          <p:cNvPicPr preferRelativeResize="0"/>
          <p:nvPr/>
        </p:nvPicPr>
        <p:blipFill>
          <a:blip r:embed="rId3">
            <a:alphaModFix/>
          </a:blip>
          <a:stretch>
            <a:fillRect/>
          </a:stretch>
        </p:blipFill>
        <p:spPr>
          <a:xfrm>
            <a:off x="806525" y="1406600"/>
            <a:ext cx="6480832" cy="3736901"/>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1"/>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 une implémentation de l’archi Flux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1" name="Google Shape;751;p121"/>
          <p:cNvPicPr preferRelativeResize="0"/>
          <p:nvPr/>
        </p:nvPicPr>
        <p:blipFill>
          <a:blip r:embed="rId3">
            <a:alphaModFix/>
          </a:blip>
          <a:stretch>
            <a:fillRect/>
          </a:stretch>
        </p:blipFill>
        <p:spPr>
          <a:xfrm>
            <a:off x="727650" y="1276675"/>
            <a:ext cx="7073185" cy="38893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2"/>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7" name="Google Shape;757;p122"/>
          <p:cNvPicPr preferRelativeResize="0"/>
          <p:nvPr/>
        </p:nvPicPr>
        <p:blipFill>
          <a:blip r:embed="rId3">
            <a:alphaModFix/>
          </a:blip>
          <a:stretch>
            <a:fillRect/>
          </a:stretch>
        </p:blipFill>
        <p:spPr>
          <a:xfrm>
            <a:off x="727650" y="1272550"/>
            <a:ext cx="6072774" cy="38709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3"/>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utiliser Redux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63" name="Google Shape;763;p123"/>
          <p:cNvSpPr txBox="1"/>
          <p:nvPr/>
        </p:nvSpPr>
        <p:spPr>
          <a:xfrm>
            <a:off x="0" y="1326450"/>
            <a:ext cx="9144000" cy="38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Les composants React gère déjà leur état interne. </a:t>
            </a:r>
            <a:endParaRPr sz="1800"/>
          </a:p>
          <a:p>
            <a:pPr marL="0" lvl="0" indent="0" algn="l" rtl="0">
              <a:lnSpc>
                <a:spcPct val="115000"/>
              </a:lnSpc>
              <a:spcBef>
                <a:spcPts val="0"/>
              </a:spcBef>
              <a:spcAft>
                <a:spcPts val="0"/>
              </a:spcAft>
              <a:buNone/>
            </a:pPr>
            <a:endParaRPr sz="1800"/>
          </a:p>
          <a:p>
            <a:pPr marL="0" lvl="0" indent="0" algn="l" rtl="0">
              <a:lnSpc>
                <a:spcPct val="150000"/>
              </a:lnSpc>
              <a:spcBef>
                <a:spcPts val="0"/>
              </a:spcBef>
              <a:spcAft>
                <a:spcPts val="0"/>
              </a:spcAft>
              <a:buNone/>
            </a:pPr>
            <a:r>
              <a:rPr lang="en" sz="1800" b="1"/>
              <a:t>1. </a:t>
            </a:r>
            <a:r>
              <a:rPr lang="en" sz="1800"/>
              <a:t>Mise à jour des états prédicable. </a:t>
            </a:r>
            <a:endParaRPr sz="1800"/>
          </a:p>
          <a:p>
            <a:pPr marL="0" lvl="0" indent="0" algn="l" rtl="0">
              <a:lnSpc>
                <a:spcPct val="150000"/>
              </a:lnSpc>
              <a:spcBef>
                <a:spcPts val="0"/>
              </a:spcBef>
              <a:spcAft>
                <a:spcPts val="0"/>
              </a:spcAft>
              <a:buNone/>
            </a:pPr>
            <a:r>
              <a:rPr lang="en" sz="1800" b="1"/>
              <a:t>2.</a:t>
            </a:r>
            <a:r>
              <a:rPr lang="en" sz="1800"/>
              <a:t> Gestion centralisée des états.</a:t>
            </a:r>
            <a:endParaRPr sz="1800"/>
          </a:p>
          <a:p>
            <a:pPr marL="0" lvl="0" indent="0" algn="l" rtl="0">
              <a:lnSpc>
                <a:spcPct val="150000"/>
              </a:lnSpc>
              <a:spcBef>
                <a:spcPts val="0"/>
              </a:spcBef>
              <a:spcAft>
                <a:spcPts val="0"/>
              </a:spcAft>
              <a:buNone/>
            </a:pPr>
            <a:r>
              <a:rPr lang="en" sz="1800" b="1"/>
              <a:t>3.</a:t>
            </a:r>
            <a:r>
              <a:rPr lang="en" sz="1800"/>
              <a:t> Time-travel debugging (on peut revenir à des états passés).</a:t>
            </a:r>
            <a:endParaRPr sz="1800"/>
          </a:p>
          <a:p>
            <a:pPr marL="0" lvl="0" indent="0" algn="l" rtl="0">
              <a:lnSpc>
                <a:spcPct val="150000"/>
              </a:lnSpc>
              <a:spcBef>
                <a:spcPts val="0"/>
              </a:spcBef>
              <a:spcAft>
                <a:spcPts val="0"/>
              </a:spcAft>
              <a:buNone/>
            </a:pPr>
            <a:r>
              <a:rPr lang="en" sz="1800" b="1"/>
              <a:t>4. </a:t>
            </a:r>
            <a:r>
              <a:rPr lang="en" sz="1800"/>
              <a:t>Si plusieurs composants utilisent les mêmes données, les stocker à l’extérieur permet une meilleure gestion.</a:t>
            </a:r>
            <a:endParaRPr sz="1800"/>
          </a:p>
          <a:p>
            <a:pPr marL="0" lvl="0" indent="0" algn="l" rtl="0">
              <a:lnSpc>
                <a:spcPct val="150000"/>
              </a:lnSpc>
              <a:spcBef>
                <a:spcPts val="0"/>
              </a:spcBef>
              <a:spcAft>
                <a:spcPts val="0"/>
              </a:spcAft>
              <a:buNone/>
            </a:pPr>
            <a:r>
              <a:rPr lang="en" sz="1800" b="1"/>
              <a:t>5. </a:t>
            </a:r>
            <a:r>
              <a:rPr lang="en" sz="1800"/>
              <a:t>Hot reloading pour le dev:</a:t>
            </a:r>
            <a:endParaRPr sz="1800"/>
          </a:p>
          <a:p>
            <a:pPr marL="0" lvl="0" indent="0" algn="l" rtl="0">
              <a:lnSpc>
                <a:spcPct val="150000"/>
              </a:lnSpc>
              <a:spcBef>
                <a:spcPts val="0"/>
              </a:spcBef>
              <a:spcAft>
                <a:spcPts val="0"/>
              </a:spcAft>
              <a:buNone/>
            </a:pPr>
            <a:r>
              <a:rPr lang="en" sz="1800"/>
              <a:t>	</a:t>
            </a:r>
            <a:r>
              <a:rPr lang="en" sz="1800" i="1"/>
              <a:t>Sans Redux:</a:t>
            </a:r>
            <a:r>
              <a:rPr lang="en" sz="1800"/>
              <a:t> modif de composant =&gt; état perdu</a:t>
            </a:r>
            <a:endParaRPr sz="1800"/>
          </a:p>
          <a:p>
            <a:pPr marL="0" lvl="0" indent="0" algn="l" rtl="0">
              <a:spcBef>
                <a:spcPts val="0"/>
              </a:spcBef>
              <a:spcAft>
                <a:spcPts val="0"/>
              </a:spcAft>
              <a:buNone/>
            </a:pP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24"/>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one-way data ﬂow</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69" name="Google Shape;769;p124"/>
          <p:cNvPicPr preferRelativeResize="0"/>
          <p:nvPr/>
        </p:nvPicPr>
        <p:blipFill>
          <a:blip r:embed="rId3">
            <a:alphaModFix/>
          </a:blip>
          <a:stretch>
            <a:fillRect/>
          </a:stretch>
        </p:blipFill>
        <p:spPr>
          <a:xfrm>
            <a:off x="810450" y="1240775"/>
            <a:ext cx="4907750" cy="38490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25"/>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de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75" name="Google Shape;775;p125"/>
          <p:cNvPicPr preferRelativeResize="0"/>
          <p:nvPr/>
        </p:nvPicPr>
        <p:blipFill>
          <a:blip r:embed="rId3">
            <a:alphaModFix/>
          </a:blip>
          <a:stretch>
            <a:fillRect/>
          </a:stretch>
        </p:blipFill>
        <p:spPr>
          <a:xfrm>
            <a:off x="105350" y="1271225"/>
            <a:ext cx="4025775" cy="3872275"/>
          </a:xfrm>
          <a:prstGeom prst="rect">
            <a:avLst/>
          </a:prstGeom>
          <a:noFill/>
          <a:ln>
            <a:noFill/>
          </a:ln>
        </p:spPr>
      </p:pic>
      <p:sp>
        <p:nvSpPr>
          <p:cNvPr id="776" name="Google Shape;776;p125"/>
          <p:cNvSpPr txBox="1"/>
          <p:nvPr/>
        </p:nvSpPr>
        <p:spPr>
          <a:xfrm>
            <a:off x="4377425" y="1341500"/>
            <a:ext cx="4670100" cy="38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State (état)</a:t>
            </a:r>
            <a:endParaRPr b="1"/>
          </a:p>
          <a:p>
            <a:pPr marL="0" lvl="0" indent="0" algn="l" rtl="0">
              <a:spcBef>
                <a:spcPts val="0"/>
              </a:spcBef>
              <a:spcAft>
                <a:spcPts val="0"/>
              </a:spcAft>
              <a:buNone/>
            </a:pPr>
            <a:r>
              <a:rPr lang="en"/>
              <a:t>* Objets basiques</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Actions</a:t>
            </a:r>
            <a:endParaRPr b="1"/>
          </a:p>
          <a:p>
            <a:pPr marL="0" lvl="0" indent="0" algn="l" rtl="0">
              <a:spcBef>
                <a:spcPts val="0"/>
              </a:spcBef>
              <a:spcAft>
                <a:spcPts val="0"/>
              </a:spcAft>
              <a:buNone/>
            </a:pPr>
            <a:r>
              <a:rPr lang="en"/>
              <a:t>* Pour changer un état on déclenche une action. </a:t>
            </a:r>
            <a:endParaRPr/>
          </a:p>
          <a:p>
            <a:pPr marL="0" lvl="0" indent="0" algn="l" rtl="0">
              <a:spcBef>
                <a:spcPts val="0"/>
              </a:spcBef>
              <a:spcAft>
                <a:spcPts val="0"/>
              </a:spcAft>
              <a:buNone/>
            </a:pPr>
            <a:r>
              <a:rPr lang="en"/>
              <a:t>Un objet simple avec un type.</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 creators</a:t>
            </a:r>
            <a:endParaRPr b="1"/>
          </a:p>
          <a:p>
            <a:pPr marL="0" lvl="0" indent="0" algn="l" rtl="0">
              <a:spcBef>
                <a:spcPts val="0"/>
              </a:spcBef>
              <a:spcAft>
                <a:spcPts val="0"/>
              </a:spcAft>
              <a:buNone/>
            </a:pPr>
            <a:r>
              <a:rPr lang="en"/>
              <a:t>* Encapsuler la création d'actions.</a:t>
            </a:r>
            <a:endParaRPr/>
          </a:p>
          <a:p>
            <a:pPr marL="0" lvl="0" indent="0" algn="l" rtl="0">
              <a:spcBef>
                <a:spcPts val="0"/>
              </a:spcBef>
              <a:spcAft>
                <a:spcPts val="0"/>
              </a:spcAft>
              <a:buNone/>
            </a:pPr>
            <a:r>
              <a:rPr lang="en"/>
              <a:t> Pas nécessaire mais bonne pratique.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2" name="Google Shape;782;p126"/>
          <p:cNvSpPr txBox="1"/>
          <p:nvPr/>
        </p:nvSpPr>
        <p:spPr>
          <a:xfrm>
            <a:off x="4406775" y="1479475"/>
            <a:ext cx="4626000" cy="34611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b="1"/>
              <a:t>Les Reducers sont des fonctions pures = sans effets de bord.</a:t>
            </a:r>
            <a:endParaRPr sz="1600" b="1"/>
          </a:p>
          <a:p>
            <a:pPr marL="0" lvl="0" indent="0" algn="just" rtl="0">
              <a:spcBef>
                <a:spcPts val="0"/>
              </a:spcBef>
              <a:spcAft>
                <a:spcPts val="0"/>
              </a:spcAft>
              <a:buNone/>
            </a:pPr>
            <a:r>
              <a:rPr lang="en" sz="1600"/>
              <a:t>        </a:t>
            </a:r>
            <a:endParaRPr sz="1600"/>
          </a:p>
          <a:p>
            <a:pPr marL="0" lvl="0" indent="0" algn="just" rtl="0">
              <a:spcBef>
                <a:spcPts val="0"/>
              </a:spcBef>
              <a:spcAft>
                <a:spcPts val="0"/>
              </a:spcAft>
              <a:buNone/>
            </a:pPr>
            <a:r>
              <a:rPr lang="en" sz="1600"/>
              <a:t>       (state, action) =&gt; newState</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b="1"/>
              <a:t>Mettent à jour les données en copiant l'état et en modifiant la copie, avant de la renvoyer (immutabilité).</a:t>
            </a:r>
            <a:endParaRPr sz="1600" b="1"/>
          </a:p>
        </p:txBody>
      </p:sp>
      <p:pic>
        <p:nvPicPr>
          <p:cNvPr id="783" name="Google Shape;783;p126"/>
          <p:cNvPicPr preferRelativeResize="0"/>
          <p:nvPr/>
        </p:nvPicPr>
        <p:blipFill>
          <a:blip r:embed="rId3">
            <a:alphaModFix/>
          </a:blip>
          <a:stretch>
            <a:fillRect/>
          </a:stretch>
        </p:blipFill>
        <p:spPr>
          <a:xfrm>
            <a:off x="152400" y="1304100"/>
            <a:ext cx="4419600" cy="3822944"/>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7"/>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9" name="Google Shape;789;p127"/>
          <p:cNvSpPr txBox="1"/>
          <p:nvPr/>
        </p:nvSpPr>
        <p:spPr>
          <a:xfrm>
            <a:off x="5159175" y="1804375"/>
            <a:ext cx="3873600" cy="324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b="1"/>
              <a:t>Un store Redux contient l’état courant.</a:t>
            </a:r>
            <a:endParaRPr sz="1500" b="1"/>
          </a:p>
          <a:p>
            <a:pPr marL="0" lvl="0" indent="0" algn="l" rtl="0">
              <a:lnSpc>
                <a:spcPct val="150000"/>
              </a:lnSpc>
              <a:spcBef>
                <a:spcPts val="0"/>
              </a:spcBef>
              <a:spcAft>
                <a:spcPts val="0"/>
              </a:spcAft>
              <a:buNone/>
            </a:pPr>
            <a:r>
              <a:rPr lang="en" sz="1500" b="1"/>
              <a:t>Les stores ont 3 méthodes principales:</a:t>
            </a:r>
            <a:endParaRPr sz="1500" b="1"/>
          </a:p>
          <a:p>
            <a:pPr marL="457200" lvl="0" indent="-323850" algn="l" rtl="0">
              <a:lnSpc>
                <a:spcPct val="150000"/>
              </a:lnSpc>
              <a:spcBef>
                <a:spcPts val="0"/>
              </a:spcBef>
              <a:spcAft>
                <a:spcPts val="0"/>
              </a:spcAft>
              <a:buSzPts val="1500"/>
              <a:buChar char="●"/>
            </a:pPr>
            <a:r>
              <a:rPr lang="en" sz="1500" b="1"/>
              <a:t>dispatch</a:t>
            </a:r>
            <a:endParaRPr sz="1500" b="1"/>
          </a:p>
          <a:p>
            <a:pPr marL="457200" lvl="0" indent="-323850" algn="l" rtl="0">
              <a:lnSpc>
                <a:spcPct val="150000"/>
              </a:lnSpc>
              <a:spcBef>
                <a:spcPts val="0"/>
              </a:spcBef>
              <a:spcAft>
                <a:spcPts val="0"/>
              </a:spcAft>
              <a:buSzPts val="1500"/>
              <a:buChar char="●"/>
            </a:pPr>
            <a:r>
              <a:rPr lang="en" sz="1500" b="1"/>
              <a:t>getState</a:t>
            </a:r>
            <a:endParaRPr sz="1500" b="1"/>
          </a:p>
          <a:p>
            <a:pPr marL="457200" lvl="0" indent="-323850" algn="l" rtl="0">
              <a:lnSpc>
                <a:spcPct val="150000"/>
              </a:lnSpc>
              <a:spcBef>
                <a:spcPts val="0"/>
              </a:spcBef>
              <a:spcAft>
                <a:spcPts val="0"/>
              </a:spcAft>
              <a:buSzPts val="1500"/>
              <a:buChar char="●"/>
            </a:pPr>
            <a:r>
              <a:rPr lang="en" sz="1500" b="1"/>
              <a:t>subscribe</a:t>
            </a:r>
            <a:endParaRPr sz="1500" b="1"/>
          </a:p>
        </p:txBody>
      </p:sp>
      <p:pic>
        <p:nvPicPr>
          <p:cNvPr id="790" name="Google Shape;790;p127"/>
          <p:cNvPicPr preferRelativeResize="0"/>
          <p:nvPr/>
        </p:nvPicPr>
        <p:blipFill>
          <a:blip r:embed="rId3">
            <a:alphaModFix/>
          </a:blip>
          <a:stretch>
            <a:fillRect/>
          </a:stretch>
        </p:blipFill>
        <p:spPr>
          <a:xfrm>
            <a:off x="152400" y="1330400"/>
            <a:ext cx="4587260" cy="37369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3" name="Picture 2">
            <a:extLst>
              <a:ext uri="{FF2B5EF4-FFF2-40B4-BE49-F238E27FC236}">
                <a16:creationId xmlns:a16="http://schemas.microsoft.com/office/drawing/2014/main" id="{A8F2F581-EEA1-4E5C-8BD2-CBEA33D5AB47}"/>
              </a:ext>
            </a:extLst>
          </p:cNvPr>
          <p:cNvPicPr>
            <a:picLocks noChangeAspect="1"/>
          </p:cNvPicPr>
          <p:nvPr/>
        </p:nvPicPr>
        <p:blipFill>
          <a:blip r:embed="rId3"/>
          <a:stretch>
            <a:fillRect/>
          </a:stretch>
        </p:blipFill>
        <p:spPr>
          <a:xfrm>
            <a:off x="1169472" y="1602213"/>
            <a:ext cx="6315956" cy="2896004"/>
          </a:xfrm>
          <a:prstGeom prst="rect">
            <a:avLst/>
          </a:prstGeom>
        </p:spPr>
      </p:pic>
    </p:spTree>
    <p:extLst>
      <p:ext uri="{BB962C8B-B14F-4D97-AF65-F5344CB8AC3E}">
        <p14:creationId xmlns:p14="http://schemas.microsoft.com/office/powerpoint/2010/main" val="28863640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2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96" name="Google Shape;796;p128"/>
          <p:cNvPicPr preferRelativeResize="0"/>
          <p:nvPr/>
        </p:nvPicPr>
        <p:blipFill>
          <a:blip r:embed="rId3">
            <a:alphaModFix/>
          </a:blip>
          <a:stretch>
            <a:fillRect/>
          </a:stretch>
        </p:blipFill>
        <p:spPr>
          <a:xfrm>
            <a:off x="2061700" y="1957850"/>
            <a:ext cx="5020600" cy="3132975"/>
          </a:xfrm>
          <a:prstGeom prst="rect">
            <a:avLst/>
          </a:prstGeom>
          <a:noFill/>
          <a:ln>
            <a:noFill/>
          </a:ln>
        </p:spPr>
      </p:pic>
      <p:sp>
        <p:nvSpPr>
          <p:cNvPr id="797" name="Google Shape;797;p128"/>
          <p:cNvSpPr txBox="1"/>
          <p:nvPr/>
        </p:nvSpPr>
        <p:spPr>
          <a:xfrm>
            <a:off x="59400" y="1186025"/>
            <a:ext cx="9025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Un middleware permet de faire tourner du code après un dispatch mais avant qu’elle atteigne le reducer. Ils peuvent être chaînés.</a:t>
            </a:r>
            <a:endParaRPr sz="1900"/>
          </a:p>
          <a:p>
            <a:pPr marL="0" lvl="0" indent="0" algn="l" rtl="0">
              <a:spcBef>
                <a:spcPts val="0"/>
              </a:spcBef>
              <a:spcAft>
                <a:spcPts val="0"/>
              </a:spcAft>
              <a:buNone/>
            </a:pPr>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2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03" name="Google Shape;803;p129"/>
          <p:cNvPicPr preferRelativeResize="0"/>
          <p:nvPr/>
        </p:nvPicPr>
        <p:blipFill>
          <a:blip r:embed="rId3">
            <a:alphaModFix/>
          </a:blip>
          <a:stretch>
            <a:fillRect/>
          </a:stretch>
        </p:blipFill>
        <p:spPr>
          <a:xfrm>
            <a:off x="2156938" y="2170825"/>
            <a:ext cx="4830126" cy="2896450"/>
          </a:xfrm>
          <a:prstGeom prst="rect">
            <a:avLst/>
          </a:prstGeom>
          <a:noFill/>
          <a:ln>
            <a:noFill/>
          </a:ln>
        </p:spPr>
      </p:pic>
      <p:sp>
        <p:nvSpPr>
          <p:cNvPr id="804" name="Google Shape;804;p129"/>
          <p:cNvSpPr txBox="1"/>
          <p:nvPr/>
        </p:nvSpPr>
        <p:spPr>
          <a:xfrm>
            <a:off x="0" y="1263325"/>
            <a:ext cx="9144000" cy="9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Permet d’inspecter les actions, les modiﬁer, les stopper, en déclencher d’autres… </a:t>
            </a:r>
            <a:endParaRPr sz="1600"/>
          </a:p>
          <a:p>
            <a:pPr marL="457200" lvl="0" indent="-330200" algn="l" rtl="0">
              <a:spcBef>
                <a:spcPts val="0"/>
              </a:spcBef>
              <a:spcAft>
                <a:spcPts val="0"/>
              </a:spcAft>
              <a:buSzPts val="1600"/>
              <a:buChar char="●"/>
            </a:pPr>
            <a:r>
              <a:rPr lang="en" sz="1600"/>
              <a:t>Gérer la persistance avec le serveur </a:t>
            </a:r>
            <a:endParaRPr sz="1600"/>
          </a:p>
          <a:p>
            <a:pPr marL="457200" lvl="0" indent="-330200" algn="l" rtl="0">
              <a:spcBef>
                <a:spcPts val="0"/>
              </a:spcBef>
              <a:spcAft>
                <a:spcPts val="0"/>
              </a:spcAft>
              <a:buSzPts val="1600"/>
              <a:buChar char="●"/>
            </a:pPr>
            <a:r>
              <a:rPr lang="en" sz="1600"/>
              <a:t>Partager des actions via websockets</a:t>
            </a:r>
            <a:endParaRPr sz="1600"/>
          </a:p>
          <a:p>
            <a:pPr marL="0" lvl="0" indent="0" algn="l" rtl="0">
              <a:spcBef>
                <a:spcPts val="0"/>
              </a:spcBef>
              <a:spcAft>
                <a:spcPts val="0"/>
              </a:spcAft>
              <a:buNone/>
            </a:pP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30"/>
          <p:cNvSpPr txBox="1">
            <a:spLocks noGrp="1"/>
          </p:cNvSpPr>
          <p:nvPr>
            <p:ph type="ctrTitle"/>
          </p:nvPr>
        </p:nvSpPr>
        <p:spPr>
          <a:xfrm>
            <a:off x="614375" y="186410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Isomorphisme avec React et Node.js</a:t>
            </a:r>
            <a:endParaRPr sz="3500"/>
          </a:p>
        </p:txBody>
      </p:sp>
      <p:sp>
        <p:nvSpPr>
          <p:cNvPr id="810" name="Google Shape;810;p130"/>
          <p:cNvSpPr txBox="1">
            <a:spLocks noGrp="1"/>
          </p:cNvSpPr>
          <p:nvPr>
            <p:ph type="subTitle" idx="1"/>
          </p:nvPr>
        </p:nvSpPr>
        <p:spPr>
          <a:xfrm>
            <a:off x="614377" y="27818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Principe et bénéfices du développement isomorphique.</a:t>
            </a:r>
            <a:endParaRPr sz="1500" b="1"/>
          </a:p>
          <a:p>
            <a:pPr marL="457200" lvl="0" indent="-323850" algn="l" rtl="0">
              <a:lnSpc>
                <a:spcPct val="115000"/>
              </a:lnSpc>
              <a:spcBef>
                <a:spcPts val="0"/>
              </a:spcBef>
              <a:spcAft>
                <a:spcPts val="0"/>
              </a:spcAft>
              <a:buSzPts val="1500"/>
              <a:buChar char="●"/>
            </a:pPr>
            <a:r>
              <a:rPr lang="en" sz="1500" b="1"/>
              <a:t>Ecosystème du JavaScript côté serveur.</a:t>
            </a:r>
            <a:endParaRPr sz="1500" b="1"/>
          </a:p>
          <a:p>
            <a:pPr marL="457200" lvl="0" indent="-323850" algn="l" rtl="0">
              <a:lnSpc>
                <a:spcPct val="115000"/>
              </a:lnSpc>
              <a:spcBef>
                <a:spcPts val="0"/>
              </a:spcBef>
              <a:spcAft>
                <a:spcPts val="0"/>
              </a:spcAft>
              <a:buSzPts val="1500"/>
              <a:buChar char="●"/>
            </a:pPr>
            <a:r>
              <a:rPr lang="en" sz="1500" b="1"/>
              <a:t>Initiation à NodeJS.</a:t>
            </a:r>
            <a:endParaRPr sz="1500" b="1"/>
          </a:p>
          <a:p>
            <a:pPr marL="457200" lvl="0" indent="-323850" algn="l" rtl="0">
              <a:lnSpc>
                <a:spcPct val="115000"/>
              </a:lnSpc>
              <a:spcBef>
                <a:spcPts val="0"/>
              </a:spcBef>
              <a:spcAft>
                <a:spcPts val="0"/>
              </a:spcAft>
              <a:buSzPts val="1500"/>
              <a:buChar char="●"/>
            </a:pPr>
            <a:r>
              <a:rPr lang="en" sz="1500" b="1"/>
              <a:t>Configuration de NodeJs pour ReactJS.</a:t>
            </a:r>
            <a:endParaRPr sz="1500" b="1"/>
          </a:p>
          <a:p>
            <a:pPr marL="457200" lvl="0" indent="-323850" algn="l" rtl="0">
              <a:lnSpc>
                <a:spcPct val="115000"/>
              </a:lnSpc>
              <a:spcBef>
                <a:spcPts val="0"/>
              </a:spcBef>
              <a:spcAft>
                <a:spcPts val="0"/>
              </a:spcAft>
              <a:buSzPts val="1500"/>
              <a:buChar char="●"/>
            </a:pPr>
            <a:r>
              <a:rPr lang="en" sz="1500" b="1"/>
              <a:t>Organisation de routes.</a:t>
            </a:r>
            <a:endParaRPr sz="1500" b="1"/>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1"/>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16" name="Google Shape;816;p131"/>
          <p:cNvSpPr txBox="1"/>
          <p:nvPr/>
        </p:nvSpPr>
        <p:spPr>
          <a:xfrm>
            <a:off x="0" y="1615200"/>
            <a:ext cx="9144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allons considérer une application web isomorphe comme SPA 2.0. C'est un SPA avec rendu côté serveur.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Un SPA est une application côté client (rendue par navigateur) qui amorce l'ensemble du site Web après le chargement initial.</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Cela signifie que lorsque vous visitez example.com à l'aide de votre navigateur, le serveur example.com envoie un modèle HTML et du javascript pour que votre navigateur exécute le code qui rend le contenu réel de la page Web.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Du fait du couplage étroit du code qui crée le DOM et le DOM, les SPA peuvent gérer des manipulations DOM complexes.</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2"/>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22" name="Google Shape;822;p132"/>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connaissons tous les fonctionnalités d'un SPA: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Réponse rapide aux commentaires des utilisateurs, </a:t>
            </a:r>
            <a:endParaRPr/>
          </a:p>
          <a:p>
            <a:pPr marL="457200" lvl="0" indent="-317500" algn="l" rtl="0">
              <a:spcBef>
                <a:spcPts val="0"/>
              </a:spcBef>
              <a:spcAft>
                <a:spcPts val="0"/>
              </a:spcAft>
              <a:buSzPts val="1400"/>
              <a:buChar char="-"/>
            </a:pPr>
            <a:r>
              <a:rPr lang="en"/>
              <a:t>Pages Web hautement interactives,</a:t>
            </a:r>
            <a:endParaRPr/>
          </a:p>
          <a:p>
            <a:pPr marL="457200" lvl="0" indent="-317500" algn="l" rtl="0">
              <a:spcBef>
                <a:spcPts val="0"/>
              </a:spcBef>
              <a:spcAft>
                <a:spcPts val="0"/>
              </a:spcAft>
              <a:buSzPts val="1400"/>
              <a:buChar char="-"/>
            </a:pPr>
            <a:r>
              <a:rPr lang="en"/>
              <a:t>Possibilité de l'utiliser hors ligne une fois la page chargée,</a:t>
            </a:r>
            <a:endParaRPr/>
          </a:p>
          <a:p>
            <a:pPr marL="457200" lvl="0" indent="-317500" algn="l" rtl="0">
              <a:spcBef>
                <a:spcPts val="0"/>
              </a:spcBef>
              <a:spcAft>
                <a:spcPts val="0"/>
              </a:spcAft>
              <a:buSzPts val="1400"/>
              <a:buChar char="-"/>
            </a:pPr>
            <a:r>
              <a:rPr lang="en"/>
              <a:t>"Rapid Prototyping": créer rapidement un prototype de site Web avec des données factices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Un SPA vous permet de créer un site Web indépendamment d'une application serveur.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Cette séparation des préoccupations améliore la productivité au départ lorsque vous prototypez un MVP pour votre site Web, mais il y a un point de diminution des rendements pour un site Web déployé en tant que SPA qui parle à un serveur avec une API pour les données.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Les principaux inconvénients de cette approche sont ilustrès dans les slides suivants.</a:t>
            </a:r>
            <a:endParaRPr/>
          </a:p>
          <a:p>
            <a:pPr marL="457200" lvl="0" indent="0" algn="l" rtl="0">
              <a:spcBef>
                <a:spcPts val="0"/>
              </a:spcBef>
              <a:spcAft>
                <a:spcPts val="0"/>
              </a:spcAft>
              <a:buNone/>
            </a:pPr>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33"/>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temps de chargement (mauvais UX)</a:t>
            </a:r>
            <a:endParaRPr/>
          </a:p>
          <a:p>
            <a:pPr marL="0" lvl="0" indent="0" algn="l" rtl="0">
              <a:spcBef>
                <a:spcPts val="0"/>
              </a:spcBef>
              <a:spcAft>
                <a:spcPts val="0"/>
              </a:spcAft>
              <a:buNone/>
            </a:pPr>
            <a:endParaRPr/>
          </a:p>
        </p:txBody>
      </p:sp>
      <p:sp>
        <p:nvSpPr>
          <p:cNvPr id="828" name="Google Shape;828;p133"/>
          <p:cNvSpPr txBox="1"/>
          <p:nvPr/>
        </p:nvSpPr>
        <p:spPr>
          <a:xfrm>
            <a:off x="0" y="1647575"/>
            <a:ext cx="9144000" cy="34959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Parce que le site Web est amorcé, le contenu de la page met un certain temps à s'afficher après le chargement initial. Le chargement initial se produit lorsque vous tapez example.com dans votre navigateur et appuyez sur Entrée.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Tout ce que le navigateur récupère de la charge initiale est ce que le serveur envoie.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le serveur envoie un modèle HTML vierge et javascript pour restituer des éléments dans ce modèle, l'utilisateur verra une page vierge et peut-être une animation de chargement de page.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temps que l'utilisateur doit attendre jusqu'à ce que quelque chose s'affiche s'affiche en fonction de la complexité de la page Web et de la vitesse à laquelle son service Internet est ainsi sur un appareil mobile, les pages ont tendance à se charger beaucoup plus lentement.</a:t>
            </a:r>
            <a:endParaRPr sz="150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34"/>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Mauvais référencement</a:t>
            </a:r>
            <a:endParaRPr/>
          </a:p>
        </p:txBody>
      </p:sp>
      <p:sp>
        <p:nvSpPr>
          <p:cNvPr id="834" name="Google Shape;834;p134"/>
          <p:cNvSpPr txBox="1"/>
          <p:nvPr/>
        </p:nvSpPr>
        <p:spPr>
          <a:xfrm>
            <a:off x="0" y="16914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Pour que Google classe le contenu de votre page Web, il doit connaître le contenu de votre page Web. Google déploie une armée de robots d'exploration, qui ne sont que des programmes qui demandent des pages Web, examinent la réponse, éliminent le contenu du HTML et cherchent à classer cette page Web parmi les autres pages Web sur Internet en fonction de leur pertinence.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Ces robots ne exécutent généralement pas JavaScript ou n'attendent pas longtemps que la page s'affiche.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votre page Web donne au robot d'exploration des pages vierges lors du chargement initial, alors Google ne saura pas ce que votre page est sur le point de placer avec précision votre page Web en haut de la liste des résultats lorsqu'une requête de recherche pertinente sera saisie sur google.com.</a:t>
            </a:r>
            <a:endParaRPr sz="1500"/>
          </a:p>
          <a:p>
            <a:pPr marL="457200" lvl="0" indent="0" algn="just" rtl="0">
              <a:spcBef>
                <a:spcPts val="0"/>
              </a:spcBef>
              <a:spcAft>
                <a:spcPts val="0"/>
              </a:spcAft>
              <a:buNone/>
            </a:pPr>
            <a:endParaRPr/>
          </a:p>
          <a:p>
            <a:pPr marL="457200" lvl="0" indent="-317500" algn="just" rtl="0">
              <a:spcBef>
                <a:spcPts val="0"/>
              </a:spcBef>
              <a:spcAft>
                <a:spcPts val="0"/>
              </a:spcAft>
              <a:buSzPts val="1400"/>
              <a:buChar char="●"/>
            </a:pPr>
            <a:r>
              <a:rPr lang="en" sz="1500"/>
              <a:t>La même chose se produit avec les réseaux sociaux comme Facebook et Twitter qui ont leur propre armée de robots pour afficher un aperçu de la page en fonction des balises META dans l'en-tête de HTML.</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35"/>
          <p:cNvSpPr txBox="1">
            <a:spLocks noGrp="1"/>
          </p:cNvSpPr>
          <p:nvPr>
            <p:ph type="title"/>
          </p:nvPr>
        </p:nvSpPr>
        <p:spPr>
          <a:xfrm>
            <a:off x="188500" y="570700"/>
            <a:ext cx="8227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Qu'en est-il des solutions de rendu Pure Server?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40" name="Google Shape;840;p135"/>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Une application purement côté serveur n'est pas non plus la voie à suivre, car du point de vue du développement, nous voulons pouvoir créer notre application client et notre application serveur séparément.</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Du point de vue de l'expérience utilisateur, une fois qu'un SPA est entièrement chargé, l'expérience utilisateur peut largement dépasser celle d'une page Web rendue par le serveur.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De plus, on ne veut pas que la page entière se recharge à chaque fois qu’on clique sur un bouton.</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défaut d'un SPA pur réside donc dans la charge initiale. Le défaut de la solution de rendu de serveur pur réside dans ce qui se passe après le chargement initial.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Que pouvons-nous faire pour tirer le meilleur parti des deux mondes?</a:t>
            </a:r>
            <a:endParaRPr sz="1500"/>
          </a:p>
          <a:p>
            <a:pPr marL="0" lvl="0" indent="0" algn="just" rtl="0">
              <a:spcBef>
                <a:spcPts val="0"/>
              </a:spcBef>
              <a:spcAft>
                <a:spcPts val="0"/>
              </a:spcAft>
              <a:buNone/>
            </a:pPr>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36"/>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Universal web apps - Isomorphic </a:t>
            </a:r>
            <a:endParaRPr/>
          </a:p>
        </p:txBody>
      </p:sp>
      <p:sp>
        <p:nvSpPr>
          <p:cNvPr id="846" name="Google Shape;846;p136"/>
          <p:cNvSpPr txBox="1"/>
          <p:nvPr/>
        </p:nvSpPr>
        <p:spPr>
          <a:xfrm>
            <a:off x="0" y="1365300"/>
            <a:ext cx="9144000" cy="334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p>
        </p:txBody>
      </p:sp>
      <p:pic>
        <p:nvPicPr>
          <p:cNvPr id="847" name="Google Shape;847;p136"/>
          <p:cNvPicPr preferRelativeResize="0"/>
          <p:nvPr/>
        </p:nvPicPr>
        <p:blipFill>
          <a:blip r:embed="rId3">
            <a:alphaModFix/>
          </a:blip>
          <a:stretch>
            <a:fillRect/>
          </a:stretch>
        </p:blipFill>
        <p:spPr>
          <a:xfrm>
            <a:off x="862025" y="1365300"/>
            <a:ext cx="6529825" cy="3725825"/>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37"/>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(SSR) with ReactJS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3" name="Google Shape;853;p137"/>
          <p:cNvPicPr preferRelativeResize="0"/>
          <p:nvPr/>
        </p:nvPicPr>
        <p:blipFill>
          <a:blip r:embed="rId3">
            <a:alphaModFix/>
          </a:blip>
          <a:stretch>
            <a:fillRect/>
          </a:stretch>
        </p:blipFill>
        <p:spPr>
          <a:xfrm>
            <a:off x="842375" y="1334500"/>
            <a:ext cx="6516847" cy="3732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2" name="Picture 1">
            <a:extLst>
              <a:ext uri="{FF2B5EF4-FFF2-40B4-BE49-F238E27FC236}">
                <a16:creationId xmlns:a16="http://schemas.microsoft.com/office/drawing/2014/main" id="{C5CEF7E1-B355-4E01-A387-21EC90F3A49E}"/>
              </a:ext>
            </a:extLst>
          </p:cNvPr>
          <p:cNvPicPr>
            <a:picLocks noChangeAspect="1"/>
          </p:cNvPicPr>
          <p:nvPr/>
        </p:nvPicPr>
        <p:blipFill>
          <a:blip r:embed="rId3"/>
          <a:stretch>
            <a:fillRect/>
          </a:stretch>
        </p:blipFill>
        <p:spPr>
          <a:xfrm>
            <a:off x="1769230" y="1113863"/>
            <a:ext cx="6115904" cy="4029637"/>
          </a:xfrm>
          <a:prstGeom prst="rect">
            <a:avLst/>
          </a:prstGeom>
        </p:spPr>
      </p:pic>
    </p:spTree>
    <p:extLst>
      <p:ext uri="{BB962C8B-B14F-4D97-AF65-F5344CB8AC3E}">
        <p14:creationId xmlns:p14="http://schemas.microsoft.com/office/powerpoint/2010/main" val="13818554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8"/>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Redux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9" name="Google Shape;859;p138"/>
          <p:cNvPicPr preferRelativeResize="0"/>
          <p:nvPr/>
        </p:nvPicPr>
        <p:blipFill>
          <a:blip r:embed="rId3">
            <a:alphaModFix/>
          </a:blip>
          <a:stretch>
            <a:fillRect/>
          </a:stretch>
        </p:blipFill>
        <p:spPr>
          <a:xfrm>
            <a:off x="838200" y="1334500"/>
            <a:ext cx="5887394" cy="3732800"/>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React Router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66" name="Google Shape;866;p139"/>
          <p:cNvPicPr preferRelativeResize="0"/>
          <p:nvPr/>
        </p:nvPicPr>
        <p:blipFill>
          <a:blip r:embed="rId3">
            <a:alphaModFix/>
          </a:blip>
          <a:stretch>
            <a:fillRect/>
          </a:stretch>
        </p:blipFill>
        <p:spPr>
          <a:xfrm>
            <a:off x="838200" y="1347425"/>
            <a:ext cx="6660276" cy="3719875"/>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41"/>
          <p:cNvSpPr txBox="1">
            <a:spLocks noGrp="1"/>
          </p:cNvSpPr>
          <p:nvPr>
            <p:ph type="ctrTitle"/>
          </p:nvPr>
        </p:nvSpPr>
        <p:spPr>
          <a:xfrm>
            <a:off x="0" y="1823825"/>
            <a:ext cx="91440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500"/>
          </a:p>
          <a:p>
            <a:pPr marL="0" lvl="0" indent="0" algn="ctr" rtl="0">
              <a:spcBef>
                <a:spcPts val="0"/>
              </a:spcBef>
              <a:spcAft>
                <a:spcPts val="0"/>
              </a:spcAft>
              <a:buNone/>
            </a:pPr>
            <a:r>
              <a:rPr lang="en" sz="3500"/>
              <a:t>Configuration d'une application Web isomorphe</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878" name="Google Shape;878;p141"/>
          <p:cNvSpPr txBox="1"/>
          <p:nvPr/>
        </p:nvSpPr>
        <p:spPr>
          <a:xfrm>
            <a:off x="0" y="408750"/>
            <a:ext cx="91440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chemeClr val="dk2"/>
                </a:solidFill>
                <a:latin typeface="Raleway"/>
                <a:ea typeface="Raleway"/>
                <a:cs typeface="Raleway"/>
                <a:sym typeface="Raleway"/>
              </a:rPr>
              <a:t>Lab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3" name="Picture 2">
            <a:extLst>
              <a:ext uri="{FF2B5EF4-FFF2-40B4-BE49-F238E27FC236}">
                <a16:creationId xmlns:a16="http://schemas.microsoft.com/office/drawing/2014/main" id="{4A927275-9C2B-45E3-A194-7E0AAEFB635A}"/>
              </a:ext>
            </a:extLst>
          </p:cNvPr>
          <p:cNvPicPr>
            <a:picLocks noChangeAspect="1"/>
          </p:cNvPicPr>
          <p:nvPr/>
        </p:nvPicPr>
        <p:blipFill>
          <a:blip r:embed="rId3"/>
          <a:stretch>
            <a:fillRect/>
          </a:stretch>
        </p:blipFill>
        <p:spPr>
          <a:xfrm>
            <a:off x="1601413" y="1197345"/>
            <a:ext cx="6430272" cy="3705742"/>
          </a:xfrm>
          <a:prstGeom prst="rect">
            <a:avLst/>
          </a:prstGeom>
        </p:spPr>
      </p:pic>
    </p:spTree>
    <p:extLst>
      <p:ext uri="{BB962C8B-B14F-4D97-AF65-F5344CB8AC3E}">
        <p14:creationId xmlns:p14="http://schemas.microsoft.com/office/powerpoint/2010/main" val="180979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 multiple</a:t>
            </a:r>
            <a:endParaRPr dirty="0"/>
          </a:p>
        </p:txBody>
      </p:sp>
      <p:pic>
        <p:nvPicPr>
          <p:cNvPr id="2" name="Picture 1">
            <a:extLst>
              <a:ext uri="{FF2B5EF4-FFF2-40B4-BE49-F238E27FC236}">
                <a16:creationId xmlns:a16="http://schemas.microsoft.com/office/drawing/2014/main" id="{3D7CE201-15FB-4578-8F7A-C1EBBDB59385}"/>
              </a:ext>
            </a:extLst>
          </p:cNvPr>
          <p:cNvPicPr>
            <a:picLocks noChangeAspect="1"/>
          </p:cNvPicPr>
          <p:nvPr/>
        </p:nvPicPr>
        <p:blipFill>
          <a:blip r:embed="rId3"/>
          <a:stretch>
            <a:fillRect/>
          </a:stretch>
        </p:blipFill>
        <p:spPr>
          <a:xfrm>
            <a:off x="770584" y="1295926"/>
            <a:ext cx="6956413" cy="3847574"/>
          </a:xfrm>
          <a:prstGeom prst="rect">
            <a:avLst/>
          </a:prstGeom>
        </p:spPr>
      </p:pic>
    </p:spTree>
    <p:extLst>
      <p:ext uri="{BB962C8B-B14F-4D97-AF65-F5344CB8AC3E}">
        <p14:creationId xmlns:p14="http://schemas.microsoft.com/office/powerpoint/2010/main" val="2740897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0" name="Google Shape;110;p17"/>
          <p:cNvPicPr preferRelativeResize="0"/>
          <p:nvPr/>
        </p:nvPicPr>
        <p:blipFill>
          <a:blip r:embed="rId3">
            <a:alphaModFix/>
          </a:blip>
          <a:stretch>
            <a:fillRect/>
          </a:stretch>
        </p:blipFill>
        <p:spPr>
          <a:xfrm>
            <a:off x="1359900" y="1284025"/>
            <a:ext cx="5665700" cy="3859475"/>
          </a:xfrm>
          <a:prstGeom prst="rect">
            <a:avLst/>
          </a:prstGeom>
          <a:noFill/>
          <a:ln>
            <a:noFill/>
          </a:ln>
        </p:spPr>
      </p:pic>
    </p:spTree>
    <p:extLst>
      <p:ext uri="{BB962C8B-B14F-4D97-AF65-F5344CB8AC3E}">
        <p14:creationId xmlns:p14="http://schemas.microsoft.com/office/powerpoint/2010/main" val="1164618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053148" y="2305078"/>
            <a:ext cx="78519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Notions de JavaScript ES2015 (ES6)</a:t>
            </a:r>
            <a:endParaRPr sz="3000" dirty="0"/>
          </a:p>
          <a:p>
            <a:pPr marL="0" lvl="0" indent="0" algn="l" rtl="0">
              <a:spcBef>
                <a:spcPts val="0"/>
              </a:spcBef>
              <a:spcAft>
                <a:spcPts val="0"/>
              </a:spcAft>
              <a:buNone/>
            </a:pPr>
            <a:endParaRPr sz="30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6" name="Google Shape;116;p18"/>
          <p:cNvPicPr preferRelativeResize="0"/>
          <p:nvPr/>
        </p:nvPicPr>
        <p:blipFill>
          <a:blip r:embed="rId3">
            <a:alphaModFix/>
          </a:blip>
          <a:stretch>
            <a:fillRect/>
          </a:stretch>
        </p:blipFill>
        <p:spPr>
          <a:xfrm>
            <a:off x="1400375" y="1318250"/>
            <a:ext cx="5417725" cy="3772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22" name="Google Shape;122;p19"/>
          <p:cNvPicPr preferRelativeResize="0"/>
          <p:nvPr/>
        </p:nvPicPr>
        <p:blipFill>
          <a:blip r:embed="rId3">
            <a:alphaModFix/>
          </a:blip>
          <a:stretch>
            <a:fillRect/>
          </a:stretch>
        </p:blipFill>
        <p:spPr>
          <a:xfrm>
            <a:off x="1348600" y="1238525"/>
            <a:ext cx="6446800" cy="373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28" name="Google Shape;128;p20"/>
          <p:cNvPicPr preferRelativeResize="0"/>
          <p:nvPr/>
        </p:nvPicPr>
        <p:blipFill>
          <a:blip r:embed="rId3">
            <a:alphaModFix/>
          </a:blip>
          <a:stretch>
            <a:fillRect/>
          </a:stretch>
        </p:blipFill>
        <p:spPr>
          <a:xfrm>
            <a:off x="1371600" y="1330400"/>
            <a:ext cx="5102706" cy="3736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34" name="Google Shape;134;p21"/>
          <p:cNvPicPr preferRelativeResize="0"/>
          <p:nvPr/>
        </p:nvPicPr>
        <p:blipFill>
          <a:blip r:embed="rId3">
            <a:alphaModFix/>
          </a:blip>
          <a:stretch>
            <a:fillRect/>
          </a:stretch>
        </p:blipFill>
        <p:spPr>
          <a:xfrm>
            <a:off x="1143000" y="1330400"/>
            <a:ext cx="6290590" cy="373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0" name="Google Shape;140;p22"/>
          <p:cNvPicPr preferRelativeResize="0"/>
          <p:nvPr/>
        </p:nvPicPr>
        <p:blipFill>
          <a:blip r:embed="rId3">
            <a:alphaModFix/>
          </a:blip>
          <a:stretch>
            <a:fillRect/>
          </a:stretch>
        </p:blipFill>
        <p:spPr>
          <a:xfrm>
            <a:off x="1066800" y="1330400"/>
            <a:ext cx="5160811" cy="373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6" name="Google Shape;146;p23"/>
          <p:cNvPicPr preferRelativeResize="0"/>
          <p:nvPr/>
        </p:nvPicPr>
        <p:blipFill>
          <a:blip r:embed="rId3">
            <a:alphaModFix/>
          </a:blip>
          <a:stretch>
            <a:fillRect/>
          </a:stretch>
        </p:blipFill>
        <p:spPr>
          <a:xfrm>
            <a:off x="990600" y="1254200"/>
            <a:ext cx="5435491" cy="3736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a:t>
            </a:r>
            <a:endParaRPr dirty="0"/>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D124C9E7-7F8D-4029-8E0B-FEE0A04CABF2}"/>
              </a:ext>
            </a:extLst>
          </p:cNvPr>
          <p:cNvPicPr>
            <a:picLocks noChangeAspect="1"/>
          </p:cNvPicPr>
          <p:nvPr/>
        </p:nvPicPr>
        <p:blipFill>
          <a:blip r:embed="rId3"/>
          <a:stretch>
            <a:fillRect/>
          </a:stretch>
        </p:blipFill>
        <p:spPr>
          <a:xfrm>
            <a:off x="1047104" y="1246198"/>
            <a:ext cx="5885325" cy="3821450"/>
          </a:xfrm>
          <a:prstGeom prst="rect">
            <a:avLst/>
          </a:prstGeom>
        </p:spPr>
      </p:pic>
    </p:spTree>
    <p:extLst>
      <p:ext uri="{BB962C8B-B14F-4D97-AF65-F5344CB8AC3E}">
        <p14:creationId xmlns:p14="http://schemas.microsoft.com/office/powerpoint/2010/main" val="53430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Appel et référence</a:t>
            </a:r>
            <a:endParaRPr dirty="0"/>
          </a:p>
        </p:txBody>
      </p:sp>
      <p:pic>
        <p:nvPicPr>
          <p:cNvPr id="3" name="Picture 2">
            <a:extLst>
              <a:ext uri="{FF2B5EF4-FFF2-40B4-BE49-F238E27FC236}">
                <a16:creationId xmlns:a16="http://schemas.microsoft.com/office/drawing/2014/main" id="{4182CCE9-C786-4827-A573-75DD2AD3A2F9}"/>
              </a:ext>
            </a:extLst>
          </p:cNvPr>
          <p:cNvPicPr>
            <a:picLocks noChangeAspect="1"/>
          </p:cNvPicPr>
          <p:nvPr/>
        </p:nvPicPr>
        <p:blipFill>
          <a:blip r:embed="rId3"/>
          <a:stretch>
            <a:fillRect/>
          </a:stretch>
        </p:blipFill>
        <p:spPr>
          <a:xfrm>
            <a:off x="975811" y="1291434"/>
            <a:ext cx="6350022" cy="3852066"/>
          </a:xfrm>
          <a:prstGeom prst="rect">
            <a:avLst/>
          </a:prstGeom>
        </p:spPr>
      </p:pic>
    </p:spTree>
    <p:extLst>
      <p:ext uri="{BB962C8B-B14F-4D97-AF65-F5344CB8AC3E}">
        <p14:creationId xmlns:p14="http://schemas.microsoft.com/office/powerpoint/2010/main" val="1676266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Paramètres</a:t>
            </a:r>
            <a:endParaRPr dirty="0"/>
          </a:p>
        </p:txBody>
      </p:sp>
      <p:pic>
        <p:nvPicPr>
          <p:cNvPr id="2" name="Picture 1">
            <a:extLst>
              <a:ext uri="{FF2B5EF4-FFF2-40B4-BE49-F238E27FC236}">
                <a16:creationId xmlns:a16="http://schemas.microsoft.com/office/drawing/2014/main" id="{12104BEE-50C4-4846-AEEB-FEA6DD962D6E}"/>
              </a:ext>
            </a:extLst>
          </p:cNvPr>
          <p:cNvPicPr>
            <a:picLocks noChangeAspect="1"/>
          </p:cNvPicPr>
          <p:nvPr/>
        </p:nvPicPr>
        <p:blipFill>
          <a:blip r:embed="rId3"/>
          <a:stretch>
            <a:fillRect/>
          </a:stretch>
        </p:blipFill>
        <p:spPr>
          <a:xfrm>
            <a:off x="985337" y="1291748"/>
            <a:ext cx="5553685" cy="3613951"/>
          </a:xfrm>
          <a:prstGeom prst="rect">
            <a:avLst/>
          </a:prstGeom>
        </p:spPr>
      </p:pic>
    </p:spTree>
    <p:extLst>
      <p:ext uri="{BB962C8B-B14F-4D97-AF65-F5344CB8AC3E}">
        <p14:creationId xmlns:p14="http://schemas.microsoft.com/office/powerpoint/2010/main" val="358950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Arguments (ES5)</a:t>
            </a:r>
            <a:endParaRPr dirty="0"/>
          </a:p>
        </p:txBody>
      </p:sp>
      <p:pic>
        <p:nvPicPr>
          <p:cNvPr id="3" name="Picture 2">
            <a:extLst>
              <a:ext uri="{FF2B5EF4-FFF2-40B4-BE49-F238E27FC236}">
                <a16:creationId xmlns:a16="http://schemas.microsoft.com/office/drawing/2014/main" id="{9AE0DEFC-C0BF-4531-85E5-F80D8AF55937}"/>
              </a:ext>
            </a:extLst>
          </p:cNvPr>
          <p:cNvPicPr>
            <a:picLocks noChangeAspect="1"/>
          </p:cNvPicPr>
          <p:nvPr/>
        </p:nvPicPr>
        <p:blipFill>
          <a:blip r:embed="rId3"/>
          <a:stretch>
            <a:fillRect/>
          </a:stretch>
        </p:blipFill>
        <p:spPr>
          <a:xfrm>
            <a:off x="1335872" y="1310117"/>
            <a:ext cx="6308937" cy="3833383"/>
          </a:xfrm>
          <a:prstGeom prst="rect">
            <a:avLst/>
          </a:prstGeom>
        </p:spPr>
      </p:pic>
    </p:spTree>
    <p:extLst>
      <p:ext uri="{BB962C8B-B14F-4D97-AF65-F5344CB8AC3E}">
        <p14:creationId xmlns:p14="http://schemas.microsoft.com/office/powerpoint/2010/main" val="198245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50" y="553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ECMAScript</a:t>
            </a:r>
            <a:endParaRPr/>
          </a:p>
        </p:txBody>
      </p:sp>
      <p:sp>
        <p:nvSpPr>
          <p:cNvPr id="98" name="Google Shape;98;p15"/>
          <p:cNvSpPr txBox="1">
            <a:spLocks noGrp="1"/>
          </p:cNvSpPr>
          <p:nvPr>
            <p:ph type="body" idx="1"/>
          </p:nvPr>
        </p:nvSpPr>
        <p:spPr>
          <a:xfrm>
            <a:off x="0" y="1239850"/>
            <a:ext cx="9064200" cy="3903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est un ensemble de normes définissant un standard pour l’utilisation du langage JavaScript. </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a été créé par l’organisation européenne Ecma international et normalise en réalité tous les langages de script : de JavaScript à C++ en passant par ActionScript.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 première édition de l’ECMAScript date de 1997. Depuis, de nouvelles éditions de l’ECMAScript ont vu le jour afin d’intégrer les dernières mises à jour et évolutions de JavaScript.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La cinquième édition (ES5) reste la plus suivie, mais la dernière édition, ES6, publiée en 2015, gagne du terrain.</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Bon à savoir : on utilise parfois le terme ES pour désigner le langage JavaScript</a:t>
            </a:r>
            <a:endParaRPr sz="16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Paramètres par défaut </a:t>
            </a:r>
            <a:endParaRPr dirty="0"/>
          </a:p>
        </p:txBody>
      </p:sp>
      <p:pic>
        <p:nvPicPr>
          <p:cNvPr id="2" name="Picture 1">
            <a:extLst>
              <a:ext uri="{FF2B5EF4-FFF2-40B4-BE49-F238E27FC236}">
                <a16:creationId xmlns:a16="http://schemas.microsoft.com/office/drawing/2014/main" id="{50CDD102-5D6C-41F9-B847-1FF348CD87CC}"/>
              </a:ext>
            </a:extLst>
          </p:cNvPr>
          <p:cNvPicPr>
            <a:picLocks noChangeAspect="1"/>
          </p:cNvPicPr>
          <p:nvPr/>
        </p:nvPicPr>
        <p:blipFill>
          <a:blip r:embed="rId3"/>
          <a:stretch>
            <a:fillRect/>
          </a:stretch>
        </p:blipFill>
        <p:spPr>
          <a:xfrm>
            <a:off x="1276165" y="1310869"/>
            <a:ext cx="6155994" cy="3682533"/>
          </a:xfrm>
          <a:prstGeom prst="rect">
            <a:avLst/>
          </a:prstGeom>
        </p:spPr>
      </p:pic>
    </p:spTree>
    <p:extLst>
      <p:ext uri="{BB962C8B-B14F-4D97-AF65-F5344CB8AC3E}">
        <p14:creationId xmlns:p14="http://schemas.microsoft.com/office/powerpoint/2010/main" val="2922309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Eclater les valeurs</a:t>
            </a:r>
            <a:endParaRPr dirty="0"/>
          </a:p>
        </p:txBody>
      </p:sp>
      <p:pic>
        <p:nvPicPr>
          <p:cNvPr id="4" name="Picture 3">
            <a:extLst>
              <a:ext uri="{FF2B5EF4-FFF2-40B4-BE49-F238E27FC236}">
                <a16:creationId xmlns:a16="http://schemas.microsoft.com/office/drawing/2014/main" id="{2786DF75-B032-445C-8403-98CE1C3D65F5}"/>
              </a:ext>
            </a:extLst>
          </p:cNvPr>
          <p:cNvPicPr>
            <a:picLocks noChangeAspect="1"/>
          </p:cNvPicPr>
          <p:nvPr/>
        </p:nvPicPr>
        <p:blipFill>
          <a:blip r:embed="rId3"/>
          <a:stretch>
            <a:fillRect/>
          </a:stretch>
        </p:blipFill>
        <p:spPr>
          <a:xfrm>
            <a:off x="1143473" y="1359423"/>
            <a:ext cx="6426909" cy="3559644"/>
          </a:xfrm>
          <a:prstGeom prst="rect">
            <a:avLst/>
          </a:prstGeom>
        </p:spPr>
      </p:pic>
    </p:spTree>
    <p:extLst>
      <p:ext uri="{BB962C8B-B14F-4D97-AF65-F5344CB8AC3E}">
        <p14:creationId xmlns:p14="http://schemas.microsoft.com/office/powerpoint/2010/main" val="378444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Définir une fonction </a:t>
            </a:r>
            <a:endParaRPr dirty="0"/>
          </a:p>
        </p:txBody>
      </p:sp>
      <p:pic>
        <p:nvPicPr>
          <p:cNvPr id="2" name="Picture 1">
            <a:extLst>
              <a:ext uri="{FF2B5EF4-FFF2-40B4-BE49-F238E27FC236}">
                <a16:creationId xmlns:a16="http://schemas.microsoft.com/office/drawing/2014/main" id="{51857401-7699-455E-87BD-427B08F122E8}"/>
              </a:ext>
            </a:extLst>
          </p:cNvPr>
          <p:cNvPicPr>
            <a:picLocks noChangeAspect="1"/>
          </p:cNvPicPr>
          <p:nvPr/>
        </p:nvPicPr>
        <p:blipFill>
          <a:blip r:embed="rId3"/>
          <a:stretch>
            <a:fillRect/>
          </a:stretch>
        </p:blipFill>
        <p:spPr>
          <a:xfrm>
            <a:off x="1147129" y="1328987"/>
            <a:ext cx="5710871" cy="3814513"/>
          </a:xfrm>
          <a:prstGeom prst="rect">
            <a:avLst/>
          </a:prstGeom>
        </p:spPr>
      </p:pic>
    </p:spTree>
    <p:extLst>
      <p:ext uri="{BB962C8B-B14F-4D97-AF65-F5344CB8AC3E}">
        <p14:creationId xmlns:p14="http://schemas.microsoft.com/office/powerpoint/2010/main" val="1729756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”fléchées” </a:t>
            </a:r>
            <a:endParaRPr dirty="0"/>
          </a:p>
        </p:txBody>
      </p:sp>
      <p:pic>
        <p:nvPicPr>
          <p:cNvPr id="2" name="Picture 1">
            <a:extLst>
              <a:ext uri="{FF2B5EF4-FFF2-40B4-BE49-F238E27FC236}">
                <a16:creationId xmlns:a16="http://schemas.microsoft.com/office/drawing/2014/main" id="{2382BA15-2F6C-404E-84C9-6E0A5A44B81D}"/>
              </a:ext>
            </a:extLst>
          </p:cNvPr>
          <p:cNvPicPr>
            <a:picLocks noChangeAspect="1"/>
          </p:cNvPicPr>
          <p:nvPr/>
        </p:nvPicPr>
        <p:blipFill>
          <a:blip r:embed="rId3"/>
          <a:stretch>
            <a:fillRect/>
          </a:stretch>
        </p:blipFill>
        <p:spPr>
          <a:xfrm>
            <a:off x="1214491" y="1238207"/>
            <a:ext cx="5877426" cy="3905293"/>
          </a:xfrm>
          <a:prstGeom prst="rect">
            <a:avLst/>
          </a:prstGeom>
        </p:spPr>
      </p:pic>
    </p:spTree>
    <p:extLst>
      <p:ext uri="{BB962C8B-B14F-4D97-AF65-F5344CB8AC3E}">
        <p14:creationId xmlns:p14="http://schemas.microsoft.com/office/powerpoint/2010/main" val="3993935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3" name="Picture 2">
            <a:extLst>
              <a:ext uri="{FF2B5EF4-FFF2-40B4-BE49-F238E27FC236}">
                <a16:creationId xmlns:a16="http://schemas.microsoft.com/office/drawing/2014/main" id="{83900275-65D1-433E-AA13-E88026863654}"/>
              </a:ext>
            </a:extLst>
          </p:cNvPr>
          <p:cNvPicPr>
            <a:picLocks noChangeAspect="1"/>
          </p:cNvPicPr>
          <p:nvPr/>
        </p:nvPicPr>
        <p:blipFill>
          <a:blip r:embed="rId3"/>
          <a:stretch>
            <a:fillRect/>
          </a:stretch>
        </p:blipFill>
        <p:spPr>
          <a:xfrm>
            <a:off x="1387930" y="1314219"/>
            <a:ext cx="5480703" cy="3829281"/>
          </a:xfrm>
          <a:prstGeom prst="rect">
            <a:avLst/>
          </a:prstGeom>
        </p:spPr>
      </p:pic>
    </p:spTree>
    <p:extLst>
      <p:ext uri="{BB962C8B-B14F-4D97-AF65-F5344CB8AC3E}">
        <p14:creationId xmlns:p14="http://schemas.microsoft.com/office/powerpoint/2010/main" val="2403549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2" name="Picture 1">
            <a:extLst>
              <a:ext uri="{FF2B5EF4-FFF2-40B4-BE49-F238E27FC236}">
                <a16:creationId xmlns:a16="http://schemas.microsoft.com/office/drawing/2014/main" id="{6F78CEEB-A021-4979-80B5-A038D254E282}"/>
              </a:ext>
            </a:extLst>
          </p:cNvPr>
          <p:cNvPicPr>
            <a:picLocks noChangeAspect="1"/>
          </p:cNvPicPr>
          <p:nvPr/>
        </p:nvPicPr>
        <p:blipFill>
          <a:blip r:embed="rId3"/>
          <a:stretch>
            <a:fillRect/>
          </a:stretch>
        </p:blipFill>
        <p:spPr>
          <a:xfrm>
            <a:off x="1775437" y="1220995"/>
            <a:ext cx="4625363" cy="3830151"/>
          </a:xfrm>
          <a:prstGeom prst="rect">
            <a:avLst/>
          </a:prstGeom>
        </p:spPr>
      </p:pic>
    </p:spTree>
    <p:extLst>
      <p:ext uri="{BB962C8B-B14F-4D97-AF65-F5344CB8AC3E}">
        <p14:creationId xmlns:p14="http://schemas.microsoft.com/office/powerpoint/2010/main" val="4259257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4" name="Picture 3">
            <a:extLst>
              <a:ext uri="{FF2B5EF4-FFF2-40B4-BE49-F238E27FC236}">
                <a16:creationId xmlns:a16="http://schemas.microsoft.com/office/drawing/2014/main" id="{C6037CC0-9268-46D4-8175-D24BF7558C04}"/>
              </a:ext>
            </a:extLst>
          </p:cNvPr>
          <p:cNvPicPr>
            <a:picLocks noChangeAspect="1"/>
          </p:cNvPicPr>
          <p:nvPr/>
        </p:nvPicPr>
        <p:blipFill>
          <a:blip r:embed="rId3"/>
          <a:stretch>
            <a:fillRect/>
          </a:stretch>
        </p:blipFill>
        <p:spPr>
          <a:xfrm>
            <a:off x="1413592" y="1324814"/>
            <a:ext cx="5476306" cy="3721844"/>
          </a:xfrm>
          <a:prstGeom prst="rect">
            <a:avLst/>
          </a:prstGeom>
        </p:spPr>
      </p:pic>
    </p:spTree>
    <p:extLst>
      <p:ext uri="{BB962C8B-B14F-4D97-AF65-F5344CB8AC3E}">
        <p14:creationId xmlns:p14="http://schemas.microsoft.com/office/powerpoint/2010/main" val="137046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2" name="Picture 1">
            <a:extLst>
              <a:ext uri="{FF2B5EF4-FFF2-40B4-BE49-F238E27FC236}">
                <a16:creationId xmlns:a16="http://schemas.microsoft.com/office/drawing/2014/main" id="{13B1AF44-17FA-45BC-813C-A8C870EE366E}"/>
              </a:ext>
            </a:extLst>
          </p:cNvPr>
          <p:cNvPicPr>
            <a:picLocks noChangeAspect="1"/>
          </p:cNvPicPr>
          <p:nvPr/>
        </p:nvPicPr>
        <p:blipFill>
          <a:blip r:embed="rId3"/>
          <a:stretch>
            <a:fillRect/>
          </a:stretch>
        </p:blipFill>
        <p:spPr>
          <a:xfrm>
            <a:off x="1258619" y="1318437"/>
            <a:ext cx="5952043" cy="3825063"/>
          </a:xfrm>
          <a:prstGeom prst="rect">
            <a:avLst/>
          </a:prstGeom>
        </p:spPr>
      </p:pic>
    </p:spTree>
    <p:extLst>
      <p:ext uri="{BB962C8B-B14F-4D97-AF65-F5344CB8AC3E}">
        <p14:creationId xmlns:p14="http://schemas.microsoft.com/office/powerpoint/2010/main" val="164943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3" name="Picture 2">
            <a:extLst>
              <a:ext uri="{FF2B5EF4-FFF2-40B4-BE49-F238E27FC236}">
                <a16:creationId xmlns:a16="http://schemas.microsoft.com/office/drawing/2014/main" id="{3002400A-56EB-47A3-8645-34160F52CB1C}"/>
              </a:ext>
            </a:extLst>
          </p:cNvPr>
          <p:cNvPicPr>
            <a:picLocks noChangeAspect="1"/>
          </p:cNvPicPr>
          <p:nvPr/>
        </p:nvPicPr>
        <p:blipFill>
          <a:blip r:embed="rId3"/>
          <a:stretch>
            <a:fillRect/>
          </a:stretch>
        </p:blipFill>
        <p:spPr>
          <a:xfrm>
            <a:off x="1280653" y="1316447"/>
            <a:ext cx="5768733" cy="3740076"/>
          </a:xfrm>
          <a:prstGeom prst="rect">
            <a:avLst/>
          </a:prstGeom>
        </p:spPr>
      </p:pic>
    </p:spTree>
    <p:extLst>
      <p:ext uri="{BB962C8B-B14F-4D97-AF65-F5344CB8AC3E}">
        <p14:creationId xmlns:p14="http://schemas.microsoft.com/office/powerpoint/2010/main" val="2988189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2" name="Picture 1">
            <a:extLst>
              <a:ext uri="{FF2B5EF4-FFF2-40B4-BE49-F238E27FC236}">
                <a16:creationId xmlns:a16="http://schemas.microsoft.com/office/drawing/2014/main" id="{02591467-5377-4634-9010-AF984D8A3E56}"/>
              </a:ext>
            </a:extLst>
          </p:cNvPr>
          <p:cNvPicPr>
            <a:picLocks noChangeAspect="1"/>
          </p:cNvPicPr>
          <p:nvPr/>
        </p:nvPicPr>
        <p:blipFill>
          <a:blip r:embed="rId3"/>
          <a:stretch>
            <a:fillRect/>
          </a:stretch>
        </p:blipFill>
        <p:spPr>
          <a:xfrm>
            <a:off x="927137" y="1293908"/>
            <a:ext cx="6600714" cy="3849592"/>
          </a:xfrm>
          <a:prstGeom prst="rect">
            <a:avLst/>
          </a:prstGeom>
        </p:spPr>
      </p:pic>
    </p:spTree>
    <p:extLst>
      <p:ext uri="{BB962C8B-B14F-4D97-AF65-F5344CB8AC3E}">
        <p14:creationId xmlns:p14="http://schemas.microsoft.com/office/powerpoint/2010/main" val="421064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Création directe d’un objet </a:t>
            </a:r>
            <a:endParaRPr dirty="0"/>
          </a:p>
        </p:txBody>
      </p:sp>
      <p:pic>
        <p:nvPicPr>
          <p:cNvPr id="2" name="Picture 1">
            <a:extLst>
              <a:ext uri="{FF2B5EF4-FFF2-40B4-BE49-F238E27FC236}">
                <a16:creationId xmlns:a16="http://schemas.microsoft.com/office/drawing/2014/main" id="{1816577D-C476-4548-9910-5E153E804CDC}"/>
              </a:ext>
            </a:extLst>
          </p:cNvPr>
          <p:cNvPicPr>
            <a:picLocks noChangeAspect="1"/>
          </p:cNvPicPr>
          <p:nvPr/>
        </p:nvPicPr>
        <p:blipFill>
          <a:blip r:embed="rId3"/>
          <a:stretch>
            <a:fillRect/>
          </a:stretch>
        </p:blipFill>
        <p:spPr>
          <a:xfrm>
            <a:off x="1606852" y="1101800"/>
            <a:ext cx="5623288" cy="399459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3" name="Picture 2">
            <a:extLst>
              <a:ext uri="{FF2B5EF4-FFF2-40B4-BE49-F238E27FC236}">
                <a16:creationId xmlns:a16="http://schemas.microsoft.com/office/drawing/2014/main" id="{21710B5B-BCB1-403C-AFD0-683D56B5830B}"/>
              </a:ext>
            </a:extLst>
          </p:cNvPr>
          <p:cNvPicPr>
            <a:picLocks noChangeAspect="1"/>
          </p:cNvPicPr>
          <p:nvPr/>
        </p:nvPicPr>
        <p:blipFill>
          <a:blip r:embed="rId3"/>
          <a:stretch>
            <a:fillRect/>
          </a:stretch>
        </p:blipFill>
        <p:spPr>
          <a:xfrm>
            <a:off x="782615" y="1259238"/>
            <a:ext cx="6713247" cy="3799201"/>
          </a:xfrm>
          <a:prstGeom prst="rect">
            <a:avLst/>
          </a:prstGeom>
        </p:spPr>
      </p:pic>
    </p:spTree>
    <p:extLst>
      <p:ext uri="{BB962C8B-B14F-4D97-AF65-F5344CB8AC3E}">
        <p14:creationId xmlns:p14="http://schemas.microsoft.com/office/powerpoint/2010/main" val="2420008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2" name="Picture 1">
            <a:extLst>
              <a:ext uri="{FF2B5EF4-FFF2-40B4-BE49-F238E27FC236}">
                <a16:creationId xmlns:a16="http://schemas.microsoft.com/office/drawing/2014/main" id="{94258985-3CFC-4DD2-AE10-226D64AB8895}"/>
              </a:ext>
            </a:extLst>
          </p:cNvPr>
          <p:cNvPicPr>
            <a:picLocks noChangeAspect="1"/>
          </p:cNvPicPr>
          <p:nvPr/>
        </p:nvPicPr>
        <p:blipFill>
          <a:blip r:embed="rId3"/>
          <a:stretch>
            <a:fillRect/>
          </a:stretch>
        </p:blipFill>
        <p:spPr>
          <a:xfrm>
            <a:off x="1692589" y="1178313"/>
            <a:ext cx="5069718" cy="3965187"/>
          </a:xfrm>
          <a:prstGeom prst="rect">
            <a:avLst/>
          </a:prstGeom>
        </p:spPr>
      </p:pic>
    </p:spTree>
    <p:extLst>
      <p:ext uri="{BB962C8B-B14F-4D97-AF65-F5344CB8AC3E}">
        <p14:creationId xmlns:p14="http://schemas.microsoft.com/office/powerpoint/2010/main" val="2962211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3" name="Picture 2">
            <a:extLst>
              <a:ext uri="{FF2B5EF4-FFF2-40B4-BE49-F238E27FC236}">
                <a16:creationId xmlns:a16="http://schemas.microsoft.com/office/drawing/2014/main" id="{C6E7FA9F-056C-4541-8AA1-2EA98BD062F5}"/>
              </a:ext>
            </a:extLst>
          </p:cNvPr>
          <p:cNvPicPr>
            <a:picLocks noChangeAspect="1"/>
          </p:cNvPicPr>
          <p:nvPr/>
        </p:nvPicPr>
        <p:blipFill>
          <a:blip r:embed="rId3"/>
          <a:stretch>
            <a:fillRect/>
          </a:stretch>
        </p:blipFill>
        <p:spPr>
          <a:xfrm>
            <a:off x="1672093" y="1101800"/>
            <a:ext cx="4920094" cy="3972464"/>
          </a:xfrm>
          <a:prstGeom prst="rect">
            <a:avLst/>
          </a:prstGeom>
        </p:spPr>
      </p:pic>
    </p:spTree>
    <p:extLst>
      <p:ext uri="{BB962C8B-B14F-4D97-AF65-F5344CB8AC3E}">
        <p14:creationId xmlns:p14="http://schemas.microsoft.com/office/powerpoint/2010/main" val="264054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2" name="Picture 1">
            <a:extLst>
              <a:ext uri="{FF2B5EF4-FFF2-40B4-BE49-F238E27FC236}">
                <a16:creationId xmlns:a16="http://schemas.microsoft.com/office/drawing/2014/main" id="{190FE53C-98D6-4159-B210-6D20EC3196E4}"/>
              </a:ext>
            </a:extLst>
          </p:cNvPr>
          <p:cNvPicPr>
            <a:picLocks noChangeAspect="1"/>
          </p:cNvPicPr>
          <p:nvPr/>
        </p:nvPicPr>
        <p:blipFill>
          <a:blip r:embed="rId3"/>
          <a:stretch>
            <a:fillRect/>
          </a:stretch>
        </p:blipFill>
        <p:spPr>
          <a:xfrm>
            <a:off x="1461654" y="1330012"/>
            <a:ext cx="5864180" cy="3753794"/>
          </a:xfrm>
          <a:prstGeom prst="rect">
            <a:avLst/>
          </a:prstGeom>
        </p:spPr>
      </p:pic>
    </p:spTree>
    <p:extLst>
      <p:ext uri="{BB962C8B-B14F-4D97-AF65-F5344CB8AC3E}">
        <p14:creationId xmlns:p14="http://schemas.microsoft.com/office/powerpoint/2010/main" val="672077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3" name="Picture 2">
            <a:extLst>
              <a:ext uri="{FF2B5EF4-FFF2-40B4-BE49-F238E27FC236}">
                <a16:creationId xmlns:a16="http://schemas.microsoft.com/office/drawing/2014/main" id="{0EDA1375-D860-4AB0-9BC4-813708DF21A1}"/>
              </a:ext>
            </a:extLst>
          </p:cNvPr>
          <p:cNvPicPr>
            <a:picLocks noChangeAspect="1"/>
          </p:cNvPicPr>
          <p:nvPr/>
        </p:nvPicPr>
        <p:blipFill>
          <a:blip r:embed="rId3"/>
          <a:stretch>
            <a:fillRect/>
          </a:stretch>
        </p:blipFill>
        <p:spPr>
          <a:xfrm>
            <a:off x="1693695" y="1101800"/>
            <a:ext cx="5089877" cy="4016231"/>
          </a:xfrm>
          <a:prstGeom prst="rect">
            <a:avLst/>
          </a:prstGeom>
        </p:spPr>
      </p:pic>
    </p:spTree>
    <p:extLst>
      <p:ext uri="{BB962C8B-B14F-4D97-AF65-F5344CB8AC3E}">
        <p14:creationId xmlns:p14="http://schemas.microsoft.com/office/powerpoint/2010/main" val="596001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2" name="Picture 1">
            <a:extLst>
              <a:ext uri="{FF2B5EF4-FFF2-40B4-BE49-F238E27FC236}">
                <a16:creationId xmlns:a16="http://schemas.microsoft.com/office/drawing/2014/main" id="{61F9446D-0D72-494A-9BBA-22FA9834E507}"/>
              </a:ext>
            </a:extLst>
          </p:cNvPr>
          <p:cNvPicPr>
            <a:picLocks noChangeAspect="1"/>
          </p:cNvPicPr>
          <p:nvPr/>
        </p:nvPicPr>
        <p:blipFill>
          <a:blip r:embed="rId3"/>
          <a:stretch>
            <a:fillRect/>
          </a:stretch>
        </p:blipFill>
        <p:spPr>
          <a:xfrm>
            <a:off x="1803339" y="1147760"/>
            <a:ext cx="5012131" cy="3995740"/>
          </a:xfrm>
          <a:prstGeom prst="rect">
            <a:avLst/>
          </a:prstGeom>
        </p:spPr>
      </p:pic>
    </p:spTree>
    <p:extLst>
      <p:ext uri="{BB962C8B-B14F-4D97-AF65-F5344CB8AC3E}">
        <p14:creationId xmlns:p14="http://schemas.microsoft.com/office/powerpoint/2010/main" val="1432126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3" name="Picture 2">
            <a:extLst>
              <a:ext uri="{FF2B5EF4-FFF2-40B4-BE49-F238E27FC236}">
                <a16:creationId xmlns:a16="http://schemas.microsoft.com/office/drawing/2014/main" id="{0B2DDB1D-E21F-4FF1-802C-25A7FB653377}"/>
              </a:ext>
            </a:extLst>
          </p:cNvPr>
          <p:cNvPicPr>
            <a:picLocks noChangeAspect="1"/>
          </p:cNvPicPr>
          <p:nvPr/>
        </p:nvPicPr>
        <p:blipFill>
          <a:blip r:embed="rId3"/>
          <a:stretch>
            <a:fillRect/>
          </a:stretch>
        </p:blipFill>
        <p:spPr>
          <a:xfrm>
            <a:off x="1810315" y="1359917"/>
            <a:ext cx="5132745" cy="3661727"/>
          </a:xfrm>
          <a:prstGeom prst="rect">
            <a:avLst/>
          </a:prstGeom>
        </p:spPr>
      </p:pic>
    </p:spTree>
    <p:extLst>
      <p:ext uri="{BB962C8B-B14F-4D97-AF65-F5344CB8AC3E}">
        <p14:creationId xmlns:p14="http://schemas.microsoft.com/office/powerpoint/2010/main" val="2726327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2" name="Picture 1">
            <a:extLst>
              <a:ext uri="{FF2B5EF4-FFF2-40B4-BE49-F238E27FC236}">
                <a16:creationId xmlns:a16="http://schemas.microsoft.com/office/drawing/2014/main" id="{BCD8C76C-265B-44F5-B5C7-4C2B0EA5CB7F}"/>
              </a:ext>
            </a:extLst>
          </p:cNvPr>
          <p:cNvPicPr>
            <a:picLocks noChangeAspect="1"/>
          </p:cNvPicPr>
          <p:nvPr/>
        </p:nvPicPr>
        <p:blipFill>
          <a:blip r:embed="rId3"/>
          <a:stretch>
            <a:fillRect/>
          </a:stretch>
        </p:blipFill>
        <p:spPr>
          <a:xfrm>
            <a:off x="1711304" y="1213875"/>
            <a:ext cx="4625701" cy="3798398"/>
          </a:xfrm>
          <a:prstGeom prst="rect">
            <a:avLst/>
          </a:prstGeom>
        </p:spPr>
      </p:pic>
    </p:spTree>
    <p:extLst>
      <p:ext uri="{BB962C8B-B14F-4D97-AF65-F5344CB8AC3E}">
        <p14:creationId xmlns:p14="http://schemas.microsoft.com/office/powerpoint/2010/main" val="1936050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3" name="Picture 2">
            <a:extLst>
              <a:ext uri="{FF2B5EF4-FFF2-40B4-BE49-F238E27FC236}">
                <a16:creationId xmlns:a16="http://schemas.microsoft.com/office/drawing/2014/main" id="{04EFCED0-0BCD-4488-92AE-40456C903485}"/>
              </a:ext>
            </a:extLst>
          </p:cNvPr>
          <p:cNvPicPr>
            <a:picLocks noChangeAspect="1"/>
          </p:cNvPicPr>
          <p:nvPr/>
        </p:nvPicPr>
        <p:blipFill>
          <a:blip r:embed="rId3"/>
          <a:stretch>
            <a:fillRect/>
          </a:stretch>
        </p:blipFill>
        <p:spPr>
          <a:xfrm>
            <a:off x="1376931" y="1310644"/>
            <a:ext cx="6134956" cy="3734321"/>
          </a:xfrm>
          <a:prstGeom prst="rect">
            <a:avLst/>
          </a:prstGeom>
        </p:spPr>
      </p:pic>
    </p:spTree>
    <p:extLst>
      <p:ext uri="{BB962C8B-B14F-4D97-AF65-F5344CB8AC3E}">
        <p14:creationId xmlns:p14="http://schemas.microsoft.com/office/powerpoint/2010/main" val="2396020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dans un tableau</a:t>
            </a:r>
            <a:endParaRPr dirty="0"/>
          </a:p>
        </p:txBody>
      </p:sp>
      <p:pic>
        <p:nvPicPr>
          <p:cNvPr id="2" name="Picture 1">
            <a:extLst>
              <a:ext uri="{FF2B5EF4-FFF2-40B4-BE49-F238E27FC236}">
                <a16:creationId xmlns:a16="http://schemas.microsoft.com/office/drawing/2014/main" id="{2B0822EC-183C-45DE-8C5D-FD6EFBF6F40B}"/>
              </a:ext>
            </a:extLst>
          </p:cNvPr>
          <p:cNvPicPr>
            <a:picLocks noChangeAspect="1"/>
          </p:cNvPicPr>
          <p:nvPr/>
        </p:nvPicPr>
        <p:blipFill>
          <a:blip r:embed="rId3"/>
          <a:stretch>
            <a:fillRect/>
          </a:stretch>
        </p:blipFill>
        <p:spPr>
          <a:xfrm>
            <a:off x="1401515" y="1249200"/>
            <a:ext cx="6041276" cy="3894300"/>
          </a:xfrm>
          <a:prstGeom prst="rect">
            <a:avLst/>
          </a:prstGeom>
        </p:spPr>
      </p:pic>
    </p:spTree>
    <p:extLst>
      <p:ext uri="{BB962C8B-B14F-4D97-AF65-F5344CB8AC3E}">
        <p14:creationId xmlns:p14="http://schemas.microsoft.com/office/powerpoint/2010/main" val="386394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Accès aux membres d’un objet</a:t>
            </a:r>
            <a:endParaRPr dirty="0"/>
          </a:p>
        </p:txBody>
      </p:sp>
      <p:pic>
        <p:nvPicPr>
          <p:cNvPr id="2" name="Picture 1">
            <a:extLst>
              <a:ext uri="{FF2B5EF4-FFF2-40B4-BE49-F238E27FC236}">
                <a16:creationId xmlns:a16="http://schemas.microsoft.com/office/drawing/2014/main" id="{A98352F1-177B-4ED1-9872-F72868410787}"/>
              </a:ext>
            </a:extLst>
          </p:cNvPr>
          <p:cNvPicPr>
            <a:picLocks noChangeAspect="1"/>
          </p:cNvPicPr>
          <p:nvPr/>
        </p:nvPicPr>
        <p:blipFill>
          <a:blip r:embed="rId3"/>
          <a:stretch>
            <a:fillRect/>
          </a:stretch>
        </p:blipFill>
        <p:spPr>
          <a:xfrm>
            <a:off x="1159616" y="1304568"/>
            <a:ext cx="6824767" cy="3838932"/>
          </a:xfrm>
          <a:prstGeom prst="rect">
            <a:avLst/>
          </a:prstGeom>
        </p:spPr>
      </p:pic>
    </p:spTree>
    <p:extLst>
      <p:ext uri="{BB962C8B-B14F-4D97-AF65-F5344CB8AC3E}">
        <p14:creationId xmlns:p14="http://schemas.microsoft.com/office/powerpoint/2010/main" val="395481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 y="566600"/>
            <a:ext cx="8888819" cy="535200"/>
          </a:xfrm>
          <a:prstGeom prst="rect">
            <a:avLst/>
          </a:prstGeom>
        </p:spPr>
        <p:txBody>
          <a:bodyPr spcFirstLastPara="1" wrap="square" lIns="91425" tIns="91425" rIns="91425" bIns="91425" anchor="t" anchorCtr="0">
            <a:noAutofit/>
          </a:bodyPr>
          <a:lstStyle/>
          <a:p>
            <a:pPr lvl="0"/>
            <a:r>
              <a:rPr lang="fr-FR" dirty="0"/>
              <a:t>Passer une fonction en argument d’une autre fonction </a:t>
            </a:r>
            <a:endParaRPr dirty="0"/>
          </a:p>
        </p:txBody>
      </p:sp>
      <p:pic>
        <p:nvPicPr>
          <p:cNvPr id="3" name="Picture 2">
            <a:extLst>
              <a:ext uri="{FF2B5EF4-FFF2-40B4-BE49-F238E27FC236}">
                <a16:creationId xmlns:a16="http://schemas.microsoft.com/office/drawing/2014/main" id="{3FB5EAB8-1E6D-41D8-8A26-2D427B32C96D}"/>
              </a:ext>
            </a:extLst>
          </p:cNvPr>
          <p:cNvPicPr>
            <a:picLocks noChangeAspect="1"/>
          </p:cNvPicPr>
          <p:nvPr/>
        </p:nvPicPr>
        <p:blipFill>
          <a:blip r:embed="rId3"/>
          <a:stretch>
            <a:fillRect/>
          </a:stretch>
        </p:blipFill>
        <p:spPr>
          <a:xfrm>
            <a:off x="1306927" y="1363315"/>
            <a:ext cx="6752551" cy="3780185"/>
          </a:xfrm>
          <a:prstGeom prst="rect">
            <a:avLst/>
          </a:prstGeom>
        </p:spPr>
      </p:pic>
    </p:spTree>
    <p:extLst>
      <p:ext uri="{BB962C8B-B14F-4D97-AF65-F5344CB8AC3E}">
        <p14:creationId xmlns:p14="http://schemas.microsoft.com/office/powerpoint/2010/main" val="1607228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 y="566600"/>
            <a:ext cx="8888819" cy="535200"/>
          </a:xfrm>
          <a:prstGeom prst="rect">
            <a:avLst/>
          </a:prstGeom>
        </p:spPr>
        <p:txBody>
          <a:bodyPr spcFirstLastPara="1" wrap="square" lIns="91425" tIns="91425" rIns="91425" bIns="91425" anchor="t" anchorCtr="0">
            <a:noAutofit/>
          </a:bodyPr>
          <a:lstStyle/>
          <a:p>
            <a:pPr lvl="0"/>
            <a:r>
              <a:rPr lang="fr-FR" dirty="0"/>
              <a:t>Retourner une fonction d’une autre fonction</a:t>
            </a:r>
            <a:endParaRPr dirty="0"/>
          </a:p>
        </p:txBody>
      </p:sp>
      <p:pic>
        <p:nvPicPr>
          <p:cNvPr id="2" name="Picture 1">
            <a:extLst>
              <a:ext uri="{FF2B5EF4-FFF2-40B4-BE49-F238E27FC236}">
                <a16:creationId xmlns:a16="http://schemas.microsoft.com/office/drawing/2014/main" id="{9A9AD136-4419-45ED-B8E5-5ABC6441A93D}"/>
              </a:ext>
            </a:extLst>
          </p:cNvPr>
          <p:cNvPicPr>
            <a:picLocks noChangeAspect="1"/>
          </p:cNvPicPr>
          <p:nvPr/>
        </p:nvPicPr>
        <p:blipFill>
          <a:blip r:embed="rId3"/>
          <a:stretch>
            <a:fillRect/>
          </a:stretch>
        </p:blipFill>
        <p:spPr>
          <a:xfrm>
            <a:off x="1078258" y="1315306"/>
            <a:ext cx="6987483" cy="3828194"/>
          </a:xfrm>
          <a:prstGeom prst="rect">
            <a:avLst/>
          </a:prstGeom>
        </p:spPr>
      </p:pic>
    </p:spTree>
    <p:extLst>
      <p:ext uri="{BB962C8B-B14F-4D97-AF65-F5344CB8AC3E}">
        <p14:creationId xmlns:p14="http://schemas.microsoft.com/office/powerpoint/2010/main" val="920693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 Reduce, et Filter</a:t>
            </a:r>
            <a:endParaRPr/>
          </a:p>
        </p:txBody>
      </p:sp>
      <p:sp>
        <p:nvSpPr>
          <p:cNvPr id="164" name="Google Shape;164;p26"/>
          <p:cNvSpPr txBox="1">
            <a:spLocks noGrp="1"/>
          </p:cNvSpPr>
          <p:nvPr>
            <p:ph type="body" idx="1"/>
          </p:nvPr>
        </p:nvSpPr>
        <p:spPr>
          <a:xfrm>
            <a:off x="157125" y="1773025"/>
            <a:ext cx="8797200" cy="32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0000"/>
                </a:solidFill>
                <a:latin typeface="Arial"/>
                <a:ea typeface="Arial"/>
                <a:cs typeface="Arial"/>
                <a:sym typeface="Arial"/>
              </a:rPr>
              <a:t>Fonctions de tableau JS</a:t>
            </a:r>
            <a:endParaRPr sz="1900" b="1">
              <a:solidFill>
                <a:srgbClr val="000000"/>
              </a:solidFill>
              <a:latin typeface="Arial"/>
              <a:ea typeface="Arial"/>
              <a:cs typeface="Arial"/>
              <a:sym typeface="Arial"/>
            </a:endParaRPr>
          </a:p>
          <a:p>
            <a:pPr marL="457200" lvl="0" indent="-349250" algn="l" rtl="0">
              <a:lnSpc>
                <a:spcPct val="200000"/>
              </a:lnSpc>
              <a:spcBef>
                <a:spcPts val="1600"/>
              </a:spcBef>
              <a:spcAft>
                <a:spcPts val="0"/>
              </a:spcAft>
              <a:buClr>
                <a:srgbClr val="000000"/>
              </a:buClr>
              <a:buSzPts val="1900"/>
              <a:buFont typeface="Arial"/>
              <a:buChar char="●"/>
            </a:pPr>
            <a:r>
              <a:rPr lang="en" sz="1900">
                <a:solidFill>
                  <a:srgbClr val="000000"/>
                </a:solidFill>
                <a:latin typeface="Arial"/>
                <a:ea typeface="Arial"/>
                <a:cs typeface="Arial"/>
                <a:sym typeface="Arial"/>
              </a:rPr>
              <a:t>Map, reduce et filter sont toutes des méthodes de tableau en JavaScript.</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Chacun va parcourir un tableau et effectuer une transformation ou un calcul.</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SzPts val="1900"/>
              <a:buFont typeface="Arial"/>
              <a:buChar char="●"/>
            </a:pPr>
            <a:r>
              <a:rPr lang="en" sz="1900">
                <a:solidFill>
                  <a:srgbClr val="000000"/>
                </a:solidFill>
                <a:latin typeface="Arial"/>
                <a:ea typeface="Arial"/>
                <a:cs typeface="Arial"/>
                <a:sym typeface="Arial"/>
              </a:rPr>
              <a:t>Chacun renverra un nouveau tableau basé sur le résultat de la fonction.</a:t>
            </a:r>
            <a:r>
              <a:rPr lang="en" sz="1900">
                <a:latin typeface="Arial"/>
                <a:ea typeface="Arial"/>
                <a:cs typeface="Arial"/>
                <a:sym typeface="Arial"/>
              </a:rPr>
              <a:t> </a:t>
            </a:r>
            <a:endParaRPr sz="1900">
              <a:latin typeface="Arial"/>
              <a:ea typeface="Arial"/>
              <a:cs typeface="Arial"/>
              <a:sym typeface="Arial"/>
            </a:endParaRPr>
          </a:p>
          <a:p>
            <a:pPr marL="0" lvl="0" indent="0" algn="l" rtl="0">
              <a:spcBef>
                <a:spcPts val="1600"/>
              </a:spcBef>
              <a:spcAft>
                <a:spcPts val="1600"/>
              </a:spcAft>
              <a:buNone/>
            </a:pP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a:t>
            </a:r>
            <a:endParaRPr/>
          </a:p>
        </p:txBody>
      </p:sp>
      <p:sp>
        <p:nvSpPr>
          <p:cNvPr id="170" name="Google Shape;170;p27"/>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map()</a:t>
            </a:r>
            <a:r>
              <a:rPr lang="en">
                <a:solidFill>
                  <a:srgbClr val="000000"/>
                </a:solidFill>
                <a:latin typeface="Arial"/>
                <a:ea typeface="Arial"/>
                <a:cs typeface="Arial"/>
                <a:sym typeface="Arial"/>
              </a:rPr>
              <a:t> est utilisée pour créer un nouveau tableau à partir d'un tableau existant, en appliquant une fonction à chacun des éléments du premier tableau.</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 callback, seul le tableau "element" est requis. Généralement, une action est effectuée sur la valeur, puis une nouvelle valeur est renvoyée.</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Exemple:</a:t>
            </a:r>
            <a:endParaRPr b="1">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l'exemple suivant, chaque nombre dans un tableau est doublé.</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71" name="Google Shape;171;p27"/>
          <p:cNvPicPr preferRelativeResize="0"/>
          <p:nvPr/>
        </p:nvPicPr>
        <p:blipFill>
          <a:blip r:embed="rId3">
            <a:alphaModFix/>
          </a:blip>
          <a:stretch>
            <a:fillRect/>
          </a:stretch>
        </p:blipFill>
        <p:spPr>
          <a:xfrm>
            <a:off x="980399" y="2570124"/>
            <a:ext cx="5998125" cy="814325"/>
          </a:xfrm>
          <a:prstGeom prst="rect">
            <a:avLst/>
          </a:prstGeom>
          <a:noFill/>
          <a:ln>
            <a:noFill/>
          </a:ln>
        </p:spPr>
      </p:pic>
      <p:pic>
        <p:nvPicPr>
          <p:cNvPr id="172" name="Google Shape;172;p27"/>
          <p:cNvPicPr preferRelativeResize="0"/>
          <p:nvPr/>
        </p:nvPicPr>
        <p:blipFill>
          <a:blip r:embed="rId4">
            <a:alphaModFix/>
          </a:blip>
          <a:stretch>
            <a:fillRect/>
          </a:stretch>
        </p:blipFill>
        <p:spPr>
          <a:xfrm>
            <a:off x="980399" y="4224625"/>
            <a:ext cx="4821174" cy="814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78" name="Google Shape;178;p28"/>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filter()</a:t>
            </a:r>
            <a:r>
              <a:rPr lang="en">
                <a:solidFill>
                  <a:srgbClr val="000000"/>
                </a:solidFill>
                <a:latin typeface="Arial"/>
                <a:ea typeface="Arial"/>
                <a:cs typeface="Arial"/>
                <a:sym typeface="Arial"/>
              </a:rPr>
              <a:t> prend chaque élément d'un tableau et y applique une instruction conditionnelle.</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Font typeface="Arial"/>
              <a:buChar char="●"/>
            </a:pPr>
            <a:r>
              <a:rPr lang="en">
                <a:solidFill>
                  <a:srgbClr val="000000"/>
                </a:solidFill>
                <a:latin typeface="Arial"/>
                <a:ea typeface="Arial"/>
                <a:cs typeface="Arial"/>
                <a:sym typeface="Arial"/>
              </a:rPr>
              <a:t> Si cette condition renvoie true, l'élément est poussé vers le tableau de sortie. </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Si la condition retourne false, l'élément n'est pas poussé vers le tableau de sortie.</a:t>
            </a: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Syntax:</a:t>
            </a:r>
            <a:endParaRPr b="1">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r>
              <a:rPr lang="en">
                <a:solidFill>
                  <a:srgbClr val="000000"/>
                </a:solidFill>
                <a:latin typeface="Arial"/>
                <a:ea typeface="Arial"/>
                <a:cs typeface="Arial"/>
                <a:sym typeface="Arial"/>
              </a:rPr>
              <a:t>La syntaxe de </a:t>
            </a:r>
            <a:r>
              <a:rPr lang="en" b="1">
                <a:solidFill>
                  <a:srgbClr val="000000"/>
                </a:solidFill>
                <a:latin typeface="Arial"/>
                <a:ea typeface="Arial"/>
                <a:cs typeface="Arial"/>
                <a:sym typeface="Arial"/>
              </a:rPr>
              <a:t>filter </a:t>
            </a:r>
            <a:r>
              <a:rPr lang="en">
                <a:solidFill>
                  <a:srgbClr val="000000"/>
                </a:solidFill>
                <a:latin typeface="Arial"/>
                <a:ea typeface="Arial"/>
                <a:cs typeface="Arial"/>
                <a:sym typeface="Arial"/>
              </a:rPr>
              <a:t>est similaire à map, sauf que la fonction de callback doit retourner true pour conserver l'élément, ou false autrement. Dans le callback, seul  </a:t>
            </a:r>
            <a:r>
              <a:rPr lang="en" b="1">
                <a:solidFill>
                  <a:srgbClr val="000000"/>
                </a:solidFill>
                <a:latin typeface="Arial"/>
                <a:ea typeface="Arial"/>
                <a:cs typeface="Arial"/>
                <a:sym typeface="Arial"/>
              </a:rPr>
              <a:t>element </a:t>
            </a:r>
            <a:r>
              <a:rPr lang="en">
                <a:solidFill>
                  <a:srgbClr val="000000"/>
                </a:solidFill>
                <a:latin typeface="Arial"/>
                <a:ea typeface="Arial"/>
                <a:cs typeface="Arial"/>
                <a:sym typeface="Arial"/>
              </a:rPr>
              <a:t>est requis.</a:t>
            </a:r>
            <a:endParaRPr>
              <a:solidFill>
                <a:srgbClr val="000000"/>
              </a:solidFill>
              <a:latin typeface="Arial"/>
              <a:ea typeface="Arial"/>
              <a:cs typeface="Arial"/>
              <a:sym typeface="Arial"/>
            </a:endParaRPr>
          </a:p>
        </p:txBody>
      </p:sp>
      <p:pic>
        <p:nvPicPr>
          <p:cNvPr id="179" name="Google Shape;179;p28"/>
          <p:cNvPicPr preferRelativeResize="0"/>
          <p:nvPr/>
        </p:nvPicPr>
        <p:blipFill>
          <a:blip r:embed="rId3">
            <a:alphaModFix/>
          </a:blip>
          <a:stretch>
            <a:fillRect/>
          </a:stretch>
        </p:blipFill>
        <p:spPr>
          <a:xfrm>
            <a:off x="75988" y="2774563"/>
            <a:ext cx="6200775" cy="942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85" name="Google Shape;185;p29"/>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Exemples:</a:t>
            </a:r>
            <a:endParaRPr b="1">
              <a:solidFill>
                <a:srgbClr val="000000"/>
              </a:solidFill>
            </a:endParaRPr>
          </a:p>
          <a:p>
            <a:pPr marL="0" lvl="0" indent="0" algn="l" rtl="0">
              <a:spcBef>
                <a:spcPts val="1600"/>
              </a:spcBef>
              <a:spcAft>
                <a:spcPts val="0"/>
              </a:spcAft>
              <a:buNone/>
            </a:pPr>
            <a:r>
              <a:rPr lang="en" b="1">
                <a:solidFill>
                  <a:srgbClr val="000000"/>
                </a:solidFill>
              </a:rPr>
              <a:t>Dans l'exemple suivant, les nombres impairs sont "filtrés", ne laissant que des nombres pairs.</a:t>
            </a: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r>
              <a:rPr lang="en" b="1">
                <a:solidFill>
                  <a:srgbClr val="000000"/>
                </a:solidFill>
              </a:rPr>
              <a:t>Dans l'exemple suivant, filter() est utilisé pour obtenir tous les élèves dont les notes sont supérieures ou égales à 90.</a:t>
            </a:r>
            <a:endParaRPr b="1">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endParaRPr>
              <a:solidFill>
                <a:srgbClr val="000000"/>
              </a:solidFill>
            </a:endParaRPr>
          </a:p>
        </p:txBody>
      </p:sp>
      <p:pic>
        <p:nvPicPr>
          <p:cNvPr id="186" name="Google Shape;186;p29"/>
          <p:cNvPicPr preferRelativeResize="0"/>
          <p:nvPr/>
        </p:nvPicPr>
        <p:blipFill>
          <a:blip r:embed="rId3">
            <a:alphaModFix/>
          </a:blip>
          <a:stretch>
            <a:fillRect/>
          </a:stretch>
        </p:blipFill>
        <p:spPr>
          <a:xfrm>
            <a:off x="427700" y="2138350"/>
            <a:ext cx="4838700" cy="866775"/>
          </a:xfrm>
          <a:prstGeom prst="rect">
            <a:avLst/>
          </a:prstGeom>
          <a:noFill/>
          <a:ln>
            <a:noFill/>
          </a:ln>
        </p:spPr>
      </p:pic>
      <p:pic>
        <p:nvPicPr>
          <p:cNvPr id="187" name="Google Shape;187;p29"/>
          <p:cNvPicPr preferRelativeResize="0"/>
          <p:nvPr/>
        </p:nvPicPr>
        <p:blipFill>
          <a:blip r:embed="rId4">
            <a:alphaModFix/>
          </a:blip>
          <a:stretch>
            <a:fillRect/>
          </a:stretch>
        </p:blipFill>
        <p:spPr>
          <a:xfrm>
            <a:off x="427700" y="3475825"/>
            <a:ext cx="5500175" cy="1591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193" name="Google Shape;193;p30"/>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reduce() réduit un tableau de valeurs à une seule valeur. Pour obtenir la valeur de sortie, il exécute une fonction de réduction sur chaque élément du tableau.</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callback  est une fonction qui sera appelée une fois pour chaque élément du tableau. Cette fonction prend quatre arguments, mais souvent seuls les deux premiers sont utilisés:</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AutoNum type="arabicPeriod"/>
            </a:pPr>
            <a:r>
              <a:rPr lang="en" b="1">
                <a:solidFill>
                  <a:srgbClr val="000000"/>
                </a:solidFill>
                <a:latin typeface="Arial"/>
                <a:ea typeface="Arial"/>
                <a:cs typeface="Arial"/>
                <a:sym typeface="Arial"/>
              </a:rPr>
              <a:t>accumulator </a:t>
            </a:r>
            <a:r>
              <a:rPr lang="en">
                <a:solidFill>
                  <a:srgbClr val="000000"/>
                </a:solidFill>
                <a:latin typeface="Arial"/>
                <a:ea typeface="Arial"/>
                <a:cs typeface="Arial"/>
                <a:sym typeface="Arial"/>
              </a:rPr>
              <a:t>- la valeur retournée de l'itération précédente</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currentValue </a:t>
            </a:r>
            <a:r>
              <a:rPr lang="en">
                <a:solidFill>
                  <a:srgbClr val="000000"/>
                </a:solidFill>
                <a:latin typeface="Arial"/>
                <a:ea typeface="Arial"/>
                <a:cs typeface="Arial"/>
                <a:sym typeface="Arial"/>
              </a:rPr>
              <a:t>- l'élément actuel dans le tableau</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index </a:t>
            </a:r>
            <a:r>
              <a:rPr lang="en">
                <a:solidFill>
                  <a:srgbClr val="000000"/>
                </a:solidFill>
                <a:latin typeface="Arial"/>
                <a:ea typeface="Arial"/>
                <a:cs typeface="Arial"/>
                <a:sym typeface="Arial"/>
              </a:rPr>
              <a:t>- l'index de l'élément courant</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array </a:t>
            </a:r>
            <a:r>
              <a:rPr lang="en">
                <a:solidFill>
                  <a:srgbClr val="000000"/>
                </a:solidFill>
                <a:latin typeface="Arial"/>
                <a:ea typeface="Arial"/>
                <a:cs typeface="Arial"/>
                <a:sym typeface="Arial"/>
              </a:rPr>
              <a:t>- le tableau d'origine sur lequel réduire a été appelé</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a:t>
            </a:r>
            <a:r>
              <a:rPr lang="en" b="1">
                <a:solidFill>
                  <a:srgbClr val="000000"/>
                </a:solidFill>
                <a:latin typeface="Arial"/>
                <a:ea typeface="Arial"/>
                <a:cs typeface="Arial"/>
                <a:sym typeface="Arial"/>
              </a:rPr>
              <a:t>initialValue </a:t>
            </a:r>
            <a:r>
              <a:rPr lang="en">
                <a:solidFill>
                  <a:srgbClr val="000000"/>
                </a:solidFill>
                <a:latin typeface="Arial"/>
                <a:ea typeface="Arial"/>
                <a:cs typeface="Arial"/>
                <a:sym typeface="Arial"/>
              </a:rPr>
              <a:t>est facultatif. S'il est fourni, il sera utilisé comme valeur initiale de l'accumulateur lors du premier appel au callback..</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94" name="Google Shape;194;p30"/>
          <p:cNvPicPr preferRelativeResize="0"/>
          <p:nvPr/>
        </p:nvPicPr>
        <p:blipFill>
          <a:blip r:embed="rId3">
            <a:alphaModFix/>
          </a:blip>
          <a:stretch>
            <a:fillRect/>
          </a:stretch>
        </p:blipFill>
        <p:spPr>
          <a:xfrm>
            <a:off x="-2225" y="1925475"/>
            <a:ext cx="9144000" cy="646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200" name="Google Shape;200;p31"/>
          <p:cNvSpPr txBox="1">
            <a:spLocks noGrp="1"/>
          </p:cNvSpPr>
          <p:nvPr>
            <p:ph type="body" idx="1"/>
          </p:nvPr>
        </p:nvSpPr>
        <p:spPr>
          <a:xfrm>
            <a:off x="50" y="1309725"/>
            <a:ext cx="5190900" cy="373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dirty="0">
                <a:solidFill>
                  <a:srgbClr val="0A0A23"/>
                </a:solidFill>
                <a:highlight>
                  <a:srgbClr val="FFFFFF"/>
                </a:highlight>
                <a:latin typeface="Arial"/>
                <a:ea typeface="Arial"/>
                <a:cs typeface="Arial"/>
                <a:sym typeface="Arial"/>
              </a:rPr>
              <a:t>L'exemple ci-haut additionne chaque nombre dans un tableau de nombres.</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Dans l'exemple suivant,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est utilisé pour transformer un tableau de chaînes en un seul objet qui montre combien de fois chaque chaîne apparaît dans le tableau. </a:t>
            </a: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Notez que cet appel à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passe un objet vide {} comme paramètre </a:t>
            </a:r>
            <a:r>
              <a:rPr lang="en" sz="1500" b="1" dirty="0">
                <a:solidFill>
                  <a:srgbClr val="0A0A23"/>
                </a:solidFill>
                <a:highlight>
                  <a:srgbClr val="FFFFFF"/>
                </a:highlight>
                <a:latin typeface="Arial"/>
                <a:ea typeface="Arial"/>
                <a:cs typeface="Arial"/>
                <a:sym typeface="Arial"/>
              </a:rPr>
              <a:t>initialValue</a:t>
            </a:r>
            <a:r>
              <a:rPr lang="en" sz="1500" dirty="0">
                <a:solidFill>
                  <a:srgbClr val="0A0A23"/>
                </a:solidFill>
                <a:highlight>
                  <a:srgbClr val="FFFFFF"/>
                </a:highlight>
                <a:latin typeface="Arial"/>
                <a:ea typeface="Arial"/>
                <a:cs typeface="Arial"/>
                <a:sym typeface="Arial"/>
              </a:rPr>
              <a:t>. Ce sera utilisé comme valeur initiale de l'accumulateur (le premier argument) passé au Callback.</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1600"/>
              </a:spcAft>
              <a:buNone/>
            </a:pPr>
            <a:endParaRPr sz="1400" dirty="0">
              <a:latin typeface="Arial"/>
              <a:ea typeface="Arial"/>
              <a:cs typeface="Arial"/>
              <a:sym typeface="Arial"/>
            </a:endParaRPr>
          </a:p>
        </p:txBody>
      </p:sp>
      <p:pic>
        <p:nvPicPr>
          <p:cNvPr id="201" name="Google Shape;201;p31"/>
          <p:cNvPicPr preferRelativeResize="0"/>
          <p:nvPr/>
        </p:nvPicPr>
        <p:blipFill>
          <a:blip r:embed="rId3">
            <a:alphaModFix/>
          </a:blip>
          <a:stretch>
            <a:fillRect/>
          </a:stretch>
        </p:blipFill>
        <p:spPr>
          <a:xfrm>
            <a:off x="5228150" y="1014350"/>
            <a:ext cx="3878649" cy="969650"/>
          </a:xfrm>
          <a:prstGeom prst="rect">
            <a:avLst/>
          </a:prstGeom>
          <a:noFill/>
          <a:ln>
            <a:noFill/>
          </a:ln>
        </p:spPr>
      </p:pic>
      <p:pic>
        <p:nvPicPr>
          <p:cNvPr id="202" name="Google Shape;202;p31"/>
          <p:cNvPicPr preferRelativeResize="0"/>
          <p:nvPr/>
        </p:nvPicPr>
        <p:blipFill>
          <a:blip r:embed="rId4">
            <a:alphaModFix/>
          </a:blip>
          <a:stretch>
            <a:fillRect/>
          </a:stretch>
        </p:blipFill>
        <p:spPr>
          <a:xfrm>
            <a:off x="5190950" y="2169247"/>
            <a:ext cx="3953051" cy="297425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Rappels des composants des RIA</a:t>
            </a:r>
            <a:endParaRPr sz="3500"/>
          </a:p>
        </p:txBody>
      </p:sp>
      <p:sp>
        <p:nvSpPr>
          <p:cNvPr id="208" name="Google Shape;208;p32"/>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Les fondamentaux. HTML, CSS, JavaScript. Le DOM.</a:t>
            </a:r>
            <a:endParaRPr sz="1500" b="1"/>
          </a:p>
          <a:p>
            <a:pPr marL="457200" lvl="0" indent="-323850" algn="l" rtl="0">
              <a:lnSpc>
                <a:spcPct val="115000"/>
              </a:lnSpc>
              <a:spcBef>
                <a:spcPts val="0"/>
              </a:spcBef>
              <a:spcAft>
                <a:spcPts val="0"/>
              </a:spcAft>
              <a:buSzPts val="1500"/>
              <a:buChar char="●"/>
            </a:pPr>
            <a:r>
              <a:rPr lang="en" sz="1500" b="1"/>
              <a:t>Design patterns applicatifs classiques. Limitations des applications JavaScript.</a:t>
            </a:r>
            <a:endParaRPr sz="1500" b="1"/>
          </a:p>
          <a:p>
            <a:pPr marL="457200" lvl="0" indent="-323850" algn="l" rtl="0">
              <a:lnSpc>
                <a:spcPct val="115000"/>
              </a:lnSpc>
              <a:spcBef>
                <a:spcPts val="0"/>
              </a:spcBef>
              <a:spcAft>
                <a:spcPts val="0"/>
              </a:spcAft>
              <a:buSzPts val="1500"/>
              <a:buChar char="●"/>
            </a:pPr>
            <a:r>
              <a:rPr lang="en" sz="1500" b="1"/>
              <a:t>Ecosystème des frameworks JavaScript.</a:t>
            </a:r>
            <a:endParaRPr sz="1500" b="1"/>
          </a:p>
          <a:p>
            <a:pPr marL="457200" lvl="0" indent="-323850" algn="l" rtl="0">
              <a:lnSpc>
                <a:spcPct val="115000"/>
              </a:lnSpc>
              <a:spcBef>
                <a:spcPts val="0"/>
              </a:spcBef>
              <a:spcAft>
                <a:spcPts val="0"/>
              </a:spcAft>
              <a:buSzPts val="1500"/>
              <a:buChar char="●"/>
            </a:pPr>
            <a:r>
              <a:rPr lang="en" sz="1500" b="1"/>
              <a:t>Principes de Data-Binding : dirty-checking, observable, virtual-dom.</a:t>
            </a:r>
            <a:endParaRPr sz="1500" b="1"/>
          </a:p>
          <a:p>
            <a:pPr marL="457200" lvl="0" indent="-323850" algn="l" rtl="0">
              <a:lnSpc>
                <a:spcPct val="115000"/>
              </a:lnSpc>
              <a:spcBef>
                <a:spcPts val="0"/>
              </a:spcBef>
              <a:spcAft>
                <a:spcPts val="0"/>
              </a:spcAft>
              <a:buSzPts val="1500"/>
              <a:buChar char="●"/>
            </a:pPr>
            <a:r>
              <a:rPr lang="en" sz="1500" b="1"/>
              <a:t>ReactJS, positionnement et philosophie.</a:t>
            </a:r>
            <a:endParaRPr sz="1500" b="1"/>
          </a:p>
          <a:p>
            <a:pPr marL="457200" lvl="0" indent="-323850" algn="l" rtl="0">
              <a:lnSpc>
                <a:spcPct val="115000"/>
              </a:lnSpc>
              <a:spcBef>
                <a:spcPts val="0"/>
              </a:spcBef>
              <a:spcAft>
                <a:spcPts val="0"/>
              </a:spcAft>
              <a:buSzPts val="1500"/>
              <a:buChar char="●"/>
            </a:pPr>
            <a:r>
              <a:rPr lang="en" sz="1500" b="1"/>
              <a:t>JSX, présentation. Mise en œuvre "Transpilers".</a:t>
            </a:r>
            <a:endParaRPr sz="1500" b="1"/>
          </a:p>
          <a:p>
            <a:pPr marL="457200" lvl="0" indent="-323850" algn="l" rtl="0">
              <a:lnSpc>
                <a:spcPct val="115000"/>
              </a:lnSpc>
              <a:spcBef>
                <a:spcPts val="0"/>
              </a:spcBef>
              <a:spcAft>
                <a:spcPts val="0"/>
              </a:spcAft>
              <a:buSzPts val="1500"/>
              <a:buChar char="●"/>
            </a:pPr>
            <a:r>
              <a:rPr lang="en" sz="1500" b="1"/>
              <a:t>Environnement de développement. IDE et plug-ins.</a:t>
            </a:r>
            <a:endParaRPr sz="15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Qu’est-ce que JavaScript ?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14" name="Google Shape;214;p33"/>
          <p:cNvSpPr txBox="1">
            <a:spLocks noGrp="1"/>
          </p:cNvSpPr>
          <p:nvPr>
            <p:ph type="body" idx="1"/>
          </p:nvPr>
        </p:nvSpPr>
        <p:spPr>
          <a:xfrm>
            <a:off x="0" y="1316825"/>
            <a:ext cx="9144000" cy="37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un langage de programmation qui permet d’implémenter des features complexes sur un site web, essentiellement des « animations », des éléments dynamiques.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le langage qui permet de créer de l’interactivité sur un site, de lui donner plus de vie – par contraste avec les langages « statiques » mais fondamentaux que sont le HTML et le CSS.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Une page web est construite, structurée, grâce à du code HTML et à des propriétés CSS. C’est la base. HTML et CSS sont les fondations. Le JavaScript est un langage qui permet d’ajouter une nouvelle couche, d’animer, d’enrichir, de booster les codes HTML et CSS à l’aide de scripts.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 script est un ensemble d’instructions destinées à être interprétées par un programme, dans le cas de JavaScript : par le navigateur web utilisé par l’internaute ou directement par le serveur HTTP (nous y reviendrons). Tous les navigateurs web ont développé des « interprétateurs » pour lire et exécuter les scripts JavaScript.</a:t>
            </a:r>
            <a:endParaRPr sz="1500">
              <a:solidFill>
                <a:srgbClr val="000000"/>
              </a:solidFill>
              <a:latin typeface="Arial"/>
              <a:ea typeface="Arial"/>
              <a:cs typeface="Arial"/>
              <a:sym typeface="Arial"/>
            </a:endParaRPr>
          </a:p>
          <a:p>
            <a:pPr marL="0" lvl="0" indent="0" algn="just" rtl="0">
              <a:spcBef>
                <a:spcPts val="1600"/>
              </a:spcBef>
              <a:spcAft>
                <a:spcPts val="0"/>
              </a:spcAft>
              <a:buNone/>
            </a:pPr>
            <a:endParaRPr sz="1400">
              <a:solidFill>
                <a:srgbClr val="000000"/>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Accès aux membres d’un objet</a:t>
            </a:r>
            <a:endParaRPr dirty="0"/>
          </a:p>
        </p:txBody>
      </p:sp>
      <p:pic>
        <p:nvPicPr>
          <p:cNvPr id="3" name="Picture 2">
            <a:extLst>
              <a:ext uri="{FF2B5EF4-FFF2-40B4-BE49-F238E27FC236}">
                <a16:creationId xmlns:a16="http://schemas.microsoft.com/office/drawing/2014/main" id="{E868638C-0206-462C-B474-1B93A033D9A0}"/>
              </a:ext>
            </a:extLst>
          </p:cNvPr>
          <p:cNvPicPr>
            <a:picLocks noChangeAspect="1"/>
          </p:cNvPicPr>
          <p:nvPr/>
        </p:nvPicPr>
        <p:blipFill>
          <a:blip r:embed="rId3"/>
          <a:stretch>
            <a:fillRect/>
          </a:stretch>
        </p:blipFill>
        <p:spPr>
          <a:xfrm>
            <a:off x="1726077" y="1192995"/>
            <a:ext cx="5691846" cy="3950505"/>
          </a:xfrm>
          <a:prstGeom prst="rect">
            <a:avLst/>
          </a:prstGeom>
        </p:spPr>
      </p:pic>
    </p:spTree>
    <p:extLst>
      <p:ext uri="{BB962C8B-B14F-4D97-AF65-F5344CB8AC3E}">
        <p14:creationId xmlns:p14="http://schemas.microsoft.com/office/powerpoint/2010/main" val="4264196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0" name="Google Shape;220;p34"/>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Document Object Model d’une page web est créé automatiquement par le navigateur au moment du chargement de la page.</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C’est un standard de programmation qui interprète tous les éléments HTML comme des objets, c’est-à-dire comme des éléments individuels ayant un ensemble de propriétés.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constitué de nœuds et d’objets qui cartographient tous les éléments et attributs de la page. Il représente de manière structurée tous les éléments de la page, leurs liens, leurs rapports les uns avec les autres.</a:t>
            </a:r>
            <a:endParaRPr sz="1500">
              <a:solidFill>
                <a:srgbClr val="000000"/>
              </a:solidFill>
              <a:latin typeface="Arial"/>
              <a:ea typeface="Arial"/>
              <a:cs typeface="Arial"/>
              <a:sym typeface="Arial"/>
            </a:endParaRPr>
          </a:p>
          <a:p>
            <a:pPr marL="457200" lvl="0" indent="0" algn="just" rtl="0">
              <a:spcBef>
                <a:spcPts val="0"/>
              </a:spcBef>
              <a:spcAft>
                <a:spcPts val="0"/>
              </a:spcAft>
              <a:buNone/>
            </a:pP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une autre manière d’afficher et de comprendre une page web dans son contenu et dans sa structure.</a:t>
            </a:r>
            <a:endParaRPr sz="15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6" name="Google Shape;226;p35"/>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rgbClr val="000000"/>
                </a:solidFill>
                <a:latin typeface="Arial"/>
                <a:ea typeface="Arial"/>
                <a:cs typeface="Arial"/>
                <a:sym typeface="Arial"/>
              </a:rPr>
              <a:t>Voici à quoi ressemble une page web en version DOM, schématisée</a:t>
            </a:r>
            <a:r>
              <a:rPr lang="en" sz="1400">
                <a:latin typeface="Arial"/>
                <a:ea typeface="Arial"/>
                <a:cs typeface="Arial"/>
                <a:sym typeface="Arial"/>
              </a:rPr>
              <a:t> :</a:t>
            </a: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l" rtl="0">
              <a:spcBef>
                <a:spcPts val="1600"/>
              </a:spcBef>
              <a:spcAft>
                <a:spcPts val="1600"/>
              </a:spcAft>
              <a:buNone/>
            </a:pPr>
            <a:endParaRPr/>
          </a:p>
        </p:txBody>
      </p:sp>
      <p:pic>
        <p:nvPicPr>
          <p:cNvPr id="227" name="Google Shape;227;p35"/>
          <p:cNvPicPr preferRelativeResize="0"/>
          <p:nvPr/>
        </p:nvPicPr>
        <p:blipFill>
          <a:blip r:embed="rId3">
            <a:alphaModFix/>
          </a:blip>
          <a:stretch>
            <a:fillRect/>
          </a:stretch>
        </p:blipFill>
        <p:spPr>
          <a:xfrm>
            <a:off x="2222150" y="1796250"/>
            <a:ext cx="4667250" cy="3314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 ce que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3" name="Google Shape;233;p36"/>
          <p:cNvPicPr preferRelativeResize="0"/>
          <p:nvPr/>
        </p:nvPicPr>
        <p:blipFill>
          <a:blip r:embed="rId3">
            <a:alphaModFix/>
          </a:blip>
          <a:stretch>
            <a:fillRect/>
          </a:stretch>
        </p:blipFill>
        <p:spPr>
          <a:xfrm>
            <a:off x="0" y="1422275"/>
            <a:ext cx="9144001" cy="35230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Pourquoi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9" name="Google Shape;239;p37"/>
          <p:cNvPicPr preferRelativeResize="0"/>
          <p:nvPr/>
        </p:nvPicPr>
        <p:blipFill>
          <a:blip r:embed="rId3">
            <a:alphaModFix/>
          </a:blip>
          <a:stretch>
            <a:fillRect/>
          </a:stretch>
        </p:blipFill>
        <p:spPr>
          <a:xfrm>
            <a:off x="0" y="1274300"/>
            <a:ext cx="9143999" cy="350240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principes de base</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45" name="Google Shape;245;p38"/>
          <p:cNvSpPr txBox="1"/>
          <p:nvPr/>
        </p:nvSpPr>
        <p:spPr>
          <a:xfrm>
            <a:off x="39900" y="1279775"/>
            <a:ext cx="9064200" cy="2912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Responsive:</a:t>
            </a:r>
            <a:endParaRPr b="1"/>
          </a:p>
          <a:p>
            <a:pPr marL="0" lvl="0" indent="0" algn="l" rtl="0">
              <a:spcBef>
                <a:spcPts val="0"/>
              </a:spcBef>
              <a:spcAft>
                <a:spcPts val="0"/>
              </a:spcAft>
              <a:buNone/>
            </a:pPr>
            <a:r>
              <a:rPr lang="en"/>
              <a:t>	Réponse en temps voulu, si possible</a:t>
            </a:r>
            <a:endParaRPr/>
          </a:p>
          <a:p>
            <a:pPr marL="0" lvl="0" indent="0" algn="l" rtl="0">
              <a:spcBef>
                <a:spcPts val="0"/>
              </a:spcBef>
              <a:spcAft>
                <a:spcPts val="0"/>
              </a:spcAft>
              <a:buNone/>
            </a:pPr>
            <a:r>
              <a:rPr lang="en"/>
              <a:t>	Temps de réponses rapides et ﬁables (limites hautes)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Résilient:</a:t>
            </a:r>
            <a:endParaRPr b="1"/>
          </a:p>
          <a:p>
            <a:pPr marL="0" lvl="0" indent="0" algn="l" rtl="0">
              <a:spcBef>
                <a:spcPts val="0"/>
              </a:spcBef>
              <a:spcAft>
                <a:spcPts val="0"/>
              </a:spcAft>
              <a:buNone/>
            </a:pPr>
            <a:r>
              <a:rPr lang="en"/>
              <a:t>	Résiste à l’échec </a:t>
            </a:r>
            <a:endParaRPr/>
          </a:p>
          <a:p>
            <a:pPr marL="0" lvl="0" indent="0" algn="l" rtl="0">
              <a:spcBef>
                <a:spcPts val="0"/>
              </a:spcBef>
              <a:spcAft>
                <a:spcPts val="0"/>
              </a:spcAft>
              <a:buNone/>
            </a:pPr>
            <a:r>
              <a:rPr lang="en"/>
              <a:t>	Principes :  Réplication, conteneurs, isolement, délégation </a:t>
            </a:r>
            <a:endParaRPr/>
          </a:p>
          <a:p>
            <a:pPr marL="0" lvl="0" indent="0" algn="l" rtl="0">
              <a:spcBef>
                <a:spcPts val="0"/>
              </a:spcBef>
              <a:spcAft>
                <a:spcPts val="0"/>
              </a:spcAft>
              <a:buNone/>
            </a:pPr>
            <a:r>
              <a:rPr lang="en"/>
              <a:t>	On fait en sorte qu’un échec n’impacte qu’un seul composant</a:t>
            </a:r>
            <a:endParaRPr/>
          </a:p>
          <a:p>
            <a:pPr marL="0" lvl="0" indent="0" algn="l" rtl="0">
              <a:spcBef>
                <a:spcPts val="0"/>
              </a:spcBef>
              <a:spcAft>
                <a:spcPts val="0"/>
              </a:spcAft>
              <a:buNone/>
            </a:pPr>
            <a:r>
              <a:rPr lang="en"/>
              <a:t> </a:t>
            </a:r>
            <a:endParaRPr sz="1100"/>
          </a:p>
          <a:p>
            <a:pPr marL="457200" lvl="0" indent="-317500" algn="l" rtl="0">
              <a:spcBef>
                <a:spcPts val="0"/>
              </a:spcBef>
              <a:spcAft>
                <a:spcPts val="0"/>
              </a:spcAft>
              <a:buSzPts val="1400"/>
              <a:buChar char="●"/>
            </a:pPr>
            <a:r>
              <a:rPr lang="en" b="1"/>
              <a:t>Élastique:</a:t>
            </a:r>
            <a:endParaRPr b="1"/>
          </a:p>
          <a:p>
            <a:pPr marL="0" lvl="0" indent="0" algn="l" rtl="0">
              <a:spcBef>
                <a:spcPts val="0"/>
              </a:spcBef>
              <a:spcAft>
                <a:spcPts val="0"/>
              </a:spcAft>
              <a:buNone/>
            </a:pPr>
            <a:r>
              <a:rPr lang="en"/>
              <a:t>	Le système reste réactif en cas de variation de la charge de travail. </a:t>
            </a:r>
            <a:endParaRPr/>
          </a:p>
          <a:p>
            <a:pPr marL="0" lvl="0" indent="0" algn="l" rtl="0">
              <a:spcBef>
                <a:spcPts val="0"/>
              </a:spcBef>
              <a:spcAft>
                <a:spcPts val="0"/>
              </a:spcAft>
              <a:buNone/>
            </a:pPr>
            <a:r>
              <a:rPr lang="en"/>
              <a:t>		- Pas de point central</a:t>
            </a:r>
            <a:endParaRPr/>
          </a:p>
          <a:p>
            <a:pPr marL="0" lvl="0" indent="0" algn="l" rtl="0">
              <a:spcBef>
                <a:spcPts val="0"/>
              </a:spcBef>
              <a:spcAft>
                <a:spcPts val="0"/>
              </a:spcAft>
              <a:buNone/>
            </a:pPr>
            <a:r>
              <a:rPr lang="en"/>
              <a:t>		- Pas de goulot</a:t>
            </a:r>
            <a:endParaRPr/>
          </a:p>
          <a:p>
            <a:pPr marL="0" lvl="0" indent="0" algn="l" rtl="0">
              <a:spcBef>
                <a:spcPts val="0"/>
              </a:spcBef>
              <a:spcAft>
                <a:spcPts val="0"/>
              </a:spcAft>
              <a:buNone/>
            </a:pPr>
            <a:r>
              <a:rPr lang="en"/>
              <a:t>		- Distribution des entrées entre composants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Orienté message:</a:t>
            </a:r>
            <a:endParaRPr b="1"/>
          </a:p>
          <a:p>
            <a:pPr marL="0" lvl="0" indent="0" algn="l" rtl="0">
              <a:spcBef>
                <a:spcPts val="0"/>
              </a:spcBef>
              <a:spcAft>
                <a:spcPts val="0"/>
              </a:spcAft>
              <a:buNone/>
            </a:pPr>
            <a:r>
              <a:rPr lang="en"/>
              <a:t>	Passage de messages asynchrones =&gt; Couplage faible, isolation </a:t>
            </a:r>
            <a:endParaRPr/>
          </a:p>
          <a:p>
            <a:pPr marL="0" lvl="0" indent="0" algn="l" rtl="0">
              <a:spcBef>
                <a:spcPts val="0"/>
              </a:spcBef>
              <a:spcAft>
                <a:spcPts val="0"/>
              </a:spcAft>
              <a:buNone/>
            </a:pPr>
            <a:r>
              <a:rPr lang="en"/>
              <a:t>	Pas de blocage, les composants consomment les ressources quand ils peuvent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concept important : l’immuabilité</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1" name="Google Shape;251;p39"/>
          <p:cNvPicPr preferRelativeResize="0"/>
          <p:nvPr/>
        </p:nvPicPr>
        <p:blipFill>
          <a:blip r:embed="rId3">
            <a:alphaModFix/>
          </a:blip>
          <a:stretch>
            <a:fillRect/>
          </a:stretch>
        </p:blipFill>
        <p:spPr>
          <a:xfrm>
            <a:off x="536538" y="1330400"/>
            <a:ext cx="8074532" cy="3736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729450" y="490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exemple de transformation</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7" name="Google Shape;257;p40"/>
          <p:cNvPicPr preferRelativeResize="0"/>
          <p:nvPr/>
        </p:nvPicPr>
        <p:blipFill>
          <a:blip r:embed="rId3">
            <a:alphaModFix/>
          </a:blip>
          <a:stretch>
            <a:fillRect/>
          </a:stretch>
        </p:blipFill>
        <p:spPr>
          <a:xfrm>
            <a:off x="2847375" y="1330400"/>
            <a:ext cx="2749000" cy="3708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bibliothèques Javascript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63" name="Google Shape;263;p41"/>
          <p:cNvPicPr preferRelativeResize="0"/>
          <p:nvPr/>
        </p:nvPicPr>
        <p:blipFill>
          <a:blip r:embed="rId3">
            <a:alphaModFix/>
          </a:blip>
          <a:stretch>
            <a:fillRect/>
          </a:stretch>
        </p:blipFill>
        <p:spPr>
          <a:xfrm>
            <a:off x="1360100" y="1316925"/>
            <a:ext cx="6464207" cy="3736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69" name="Google Shape;269;p42"/>
          <p:cNvPicPr preferRelativeResize="0"/>
          <p:nvPr/>
        </p:nvPicPr>
        <p:blipFill>
          <a:blip r:embed="rId3">
            <a:alphaModFix/>
          </a:blip>
          <a:stretch>
            <a:fillRect/>
          </a:stretch>
        </p:blipFill>
        <p:spPr>
          <a:xfrm>
            <a:off x="2658650" y="1415425"/>
            <a:ext cx="3680075" cy="3431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3"/>
          <p:cNvPicPr preferRelativeResize="0"/>
          <p:nvPr/>
        </p:nvPicPr>
        <p:blipFill>
          <a:blip r:embed="rId3">
            <a:alphaModFix/>
          </a:blip>
          <a:stretch>
            <a:fillRect/>
          </a:stretch>
        </p:blipFill>
        <p:spPr>
          <a:xfrm>
            <a:off x="351850" y="481725"/>
            <a:ext cx="8371566" cy="466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Notation concise des méthodes</a:t>
            </a:r>
            <a:endParaRPr dirty="0"/>
          </a:p>
        </p:txBody>
      </p:sp>
      <p:pic>
        <p:nvPicPr>
          <p:cNvPr id="2" name="Picture 1">
            <a:extLst>
              <a:ext uri="{FF2B5EF4-FFF2-40B4-BE49-F238E27FC236}">
                <a16:creationId xmlns:a16="http://schemas.microsoft.com/office/drawing/2014/main" id="{95B81BE8-8FE0-429E-8FB7-8672D6EA8E68}"/>
              </a:ext>
            </a:extLst>
          </p:cNvPr>
          <p:cNvPicPr>
            <a:picLocks noChangeAspect="1"/>
          </p:cNvPicPr>
          <p:nvPr/>
        </p:nvPicPr>
        <p:blipFill>
          <a:blip r:embed="rId3"/>
          <a:stretch>
            <a:fillRect/>
          </a:stretch>
        </p:blipFill>
        <p:spPr>
          <a:xfrm>
            <a:off x="1627011" y="1336811"/>
            <a:ext cx="4848217" cy="3424887"/>
          </a:xfrm>
          <a:prstGeom prst="rect">
            <a:avLst/>
          </a:prstGeom>
        </p:spPr>
      </p:pic>
    </p:spTree>
    <p:extLst>
      <p:ext uri="{BB962C8B-B14F-4D97-AF65-F5344CB8AC3E}">
        <p14:creationId xmlns:p14="http://schemas.microsoft.com/office/powerpoint/2010/main" val="1160695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4"/>
          <p:cNvPicPr preferRelativeResize="0"/>
          <p:nvPr/>
        </p:nvPicPr>
        <p:blipFill>
          <a:blip r:embed="rId3">
            <a:alphaModFix/>
          </a:blip>
          <a:stretch>
            <a:fillRect/>
          </a:stretch>
        </p:blipFill>
        <p:spPr>
          <a:xfrm>
            <a:off x="432450" y="507275"/>
            <a:ext cx="8302078" cy="4636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5"/>
          <p:cNvPicPr preferRelativeResize="0"/>
          <p:nvPr/>
        </p:nvPicPr>
        <p:blipFill>
          <a:blip r:embed="rId3">
            <a:alphaModFix/>
          </a:blip>
          <a:stretch>
            <a:fillRect/>
          </a:stretch>
        </p:blipFill>
        <p:spPr>
          <a:xfrm>
            <a:off x="396675" y="481025"/>
            <a:ext cx="8384536" cy="4662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MVVM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90" name="Google Shape;290;p46"/>
          <p:cNvPicPr preferRelativeResize="0"/>
          <p:nvPr/>
        </p:nvPicPr>
        <p:blipFill>
          <a:blip r:embed="rId3">
            <a:alphaModFix/>
          </a:blip>
          <a:stretch>
            <a:fillRect/>
          </a:stretch>
        </p:blipFill>
        <p:spPr>
          <a:xfrm>
            <a:off x="2647250" y="1338075"/>
            <a:ext cx="3137300" cy="3401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Principes de data binding</a:t>
            </a:r>
            <a:endParaRPr/>
          </a:p>
          <a:p>
            <a:pPr marL="0" lvl="0" indent="0" algn="l" rtl="0">
              <a:spcBef>
                <a:spcPts val="0"/>
              </a:spcBef>
              <a:spcAft>
                <a:spcPts val="0"/>
              </a:spcAft>
              <a:buNone/>
            </a:pPr>
            <a:endParaRPr/>
          </a:p>
        </p:txBody>
      </p:sp>
      <p:sp>
        <p:nvSpPr>
          <p:cNvPr id="296" name="Google Shape;296;p47"/>
          <p:cNvSpPr txBox="1">
            <a:spLocks noGrp="1"/>
          </p:cNvSpPr>
          <p:nvPr>
            <p:ph type="body" idx="1"/>
          </p:nvPr>
        </p:nvSpPr>
        <p:spPr>
          <a:xfrm>
            <a:off x="-100" y="1336800"/>
            <a:ext cx="9144000" cy="3806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a:t>Dans une architecture </a:t>
            </a:r>
            <a:r>
              <a:rPr lang="en" sz="1600" b="1"/>
              <a:t>MVVM</a:t>
            </a:r>
            <a:r>
              <a:rPr lang="en" sz="1600"/>
              <a:t>, les vues sont en théorie automatiquement mises à jour lorsque les modèles dont elles dépendent sont modifiés. Cela implique plusieurs mécanismes à étudier séparément : </a:t>
            </a:r>
            <a:endParaRPr sz="1600"/>
          </a:p>
          <a:p>
            <a:pPr marL="457200" lvl="0" indent="-330200" algn="just" rtl="0">
              <a:lnSpc>
                <a:spcPct val="150000"/>
              </a:lnSpc>
              <a:spcBef>
                <a:spcPts val="1600"/>
              </a:spcBef>
              <a:spcAft>
                <a:spcPts val="0"/>
              </a:spcAft>
              <a:buSzPts val="1600"/>
              <a:buChar char="●"/>
            </a:pPr>
            <a:r>
              <a:rPr lang="en" sz="1600"/>
              <a:t>La détection de changements (change detection),</a:t>
            </a:r>
            <a:endParaRPr sz="1600"/>
          </a:p>
          <a:p>
            <a:pPr marL="457200" lvl="0" indent="-330200" algn="just" rtl="0">
              <a:lnSpc>
                <a:spcPct val="150000"/>
              </a:lnSpc>
              <a:spcBef>
                <a:spcPts val="0"/>
              </a:spcBef>
              <a:spcAft>
                <a:spcPts val="0"/>
              </a:spcAft>
              <a:buSzPts val="1600"/>
              <a:buChar char="●"/>
            </a:pPr>
            <a:r>
              <a:rPr lang="en" sz="1600"/>
              <a:t>La résolution des liaisons associées (change resolution),</a:t>
            </a:r>
            <a:endParaRPr sz="1600"/>
          </a:p>
          <a:p>
            <a:pPr marL="457200" lvl="0" indent="-330200" algn="just" rtl="0">
              <a:lnSpc>
                <a:spcPct val="150000"/>
              </a:lnSpc>
              <a:spcBef>
                <a:spcPts val="0"/>
              </a:spcBef>
              <a:spcAft>
                <a:spcPts val="0"/>
              </a:spcAft>
              <a:buSzPts val="1600"/>
              <a:buChar char="●"/>
            </a:pPr>
            <a:r>
              <a:rPr lang="en" sz="1600"/>
              <a:t>La mise à jour du DOM (DOM updating).</a:t>
            </a:r>
            <a:endParaRPr sz="1600"/>
          </a:p>
          <a:p>
            <a:pPr marL="0" lvl="0" indent="0" algn="just" rtl="0">
              <a:spcBef>
                <a:spcPts val="1600"/>
              </a:spcBef>
              <a:spcAft>
                <a:spcPts val="0"/>
              </a:spcAft>
              <a:buNone/>
            </a:pPr>
            <a:r>
              <a:rPr lang="en" sz="1600"/>
              <a:t>Ce sont ces trois composantes essentielles qui forment ensemble ce qui est communément appelé data binding.</a:t>
            </a:r>
            <a:endParaRPr sz="1600"/>
          </a:p>
          <a:p>
            <a:pPr marL="0" lvl="0" indent="0" algn="just" rtl="0">
              <a:spcBef>
                <a:spcPts val="1600"/>
              </a:spcBef>
              <a:spcAft>
                <a:spcPts val="160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Stratégie de data binding de React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 name="Google Shape;302;p48"/>
          <p:cNvSpPr txBox="1">
            <a:spLocks noGrp="1"/>
          </p:cNvSpPr>
          <p:nvPr>
            <p:ph type="body" idx="1"/>
          </p:nvPr>
        </p:nvSpPr>
        <p:spPr>
          <a:xfrm>
            <a:off x="-125" y="1522125"/>
            <a:ext cx="9144000" cy="35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En bref :</a:t>
            </a:r>
            <a:endParaRPr sz="1600"/>
          </a:p>
          <a:p>
            <a:pPr marL="457200" lvl="0" indent="-330200" algn="l" rtl="0">
              <a:spcBef>
                <a:spcPts val="1600"/>
              </a:spcBef>
              <a:spcAft>
                <a:spcPts val="0"/>
              </a:spcAft>
              <a:buSzPts val="1600"/>
              <a:buChar char="●"/>
            </a:pPr>
            <a:r>
              <a:rPr lang="en" sz="1600" b="1"/>
              <a:t>Détection de changements : </a:t>
            </a:r>
            <a:r>
              <a:rPr lang="en" sz="1600"/>
              <a:t>API de changement d'état .</a:t>
            </a:r>
            <a:endParaRPr sz="1600"/>
          </a:p>
          <a:p>
            <a:pPr marL="457200" lvl="0" indent="-330200" algn="l" rtl="0">
              <a:spcBef>
                <a:spcPts val="0"/>
              </a:spcBef>
              <a:spcAft>
                <a:spcPts val="0"/>
              </a:spcAft>
              <a:buSzPts val="1600"/>
              <a:buChar char="●"/>
            </a:pPr>
            <a:r>
              <a:rPr lang="en" sz="1600" b="1"/>
              <a:t>Résolution des liaisons : </a:t>
            </a:r>
            <a:r>
              <a:rPr lang="en" sz="1600"/>
              <a:t>rendu complet d'un DOM virtuel.</a:t>
            </a:r>
            <a:endParaRPr sz="1600"/>
          </a:p>
          <a:p>
            <a:pPr marL="457200" lvl="0" indent="-330200" algn="l" rtl="0">
              <a:spcBef>
                <a:spcPts val="0"/>
              </a:spcBef>
              <a:spcAft>
                <a:spcPts val="0"/>
              </a:spcAft>
              <a:buSzPts val="1600"/>
              <a:buChar char="●"/>
            </a:pPr>
            <a:r>
              <a:rPr lang="en" sz="1600" b="1"/>
              <a:t>Mise à jour du DOM :</a:t>
            </a:r>
            <a:r>
              <a:rPr lang="en" sz="1600"/>
              <a:t> virtual DOM diffing.</a:t>
            </a:r>
            <a:endParaRPr sz="1600"/>
          </a:p>
          <a:p>
            <a:pPr marL="0" lvl="0" indent="0" algn="l" rtl="0">
              <a:spcBef>
                <a:spcPts val="1600"/>
              </a:spcBef>
              <a:spcAft>
                <a:spcPts val="160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08" name="Google Shape;308;p49"/>
          <p:cNvPicPr preferRelativeResize="0"/>
          <p:nvPr/>
        </p:nvPicPr>
        <p:blipFill>
          <a:blip r:embed="rId3">
            <a:alphaModFix/>
          </a:blip>
          <a:stretch>
            <a:fillRect/>
          </a:stretch>
        </p:blipFill>
        <p:spPr>
          <a:xfrm>
            <a:off x="833575" y="1285575"/>
            <a:ext cx="7688700" cy="37925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14" name="Google Shape;314;p50"/>
          <p:cNvPicPr preferRelativeResize="0"/>
          <p:nvPr/>
        </p:nvPicPr>
        <p:blipFill>
          <a:blip r:embed="rId3">
            <a:alphaModFix/>
          </a:blip>
          <a:stretch>
            <a:fillRect/>
          </a:stretch>
        </p:blipFill>
        <p:spPr>
          <a:xfrm>
            <a:off x="152400" y="1520800"/>
            <a:ext cx="8839200" cy="324705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0" name="Google Shape;320;p51"/>
          <p:cNvPicPr preferRelativeResize="0"/>
          <p:nvPr/>
        </p:nvPicPr>
        <p:blipFill>
          <a:blip r:embed="rId3">
            <a:alphaModFix/>
          </a:blip>
          <a:stretch>
            <a:fillRect/>
          </a:stretch>
        </p:blipFill>
        <p:spPr>
          <a:xfrm>
            <a:off x="131675" y="1379650"/>
            <a:ext cx="8880650" cy="34512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6" name="Google Shape;326;p52"/>
          <p:cNvPicPr preferRelativeResize="0"/>
          <p:nvPr/>
        </p:nvPicPr>
        <p:blipFill>
          <a:blip r:embed="rId3">
            <a:alphaModFix/>
          </a:blip>
          <a:stretch>
            <a:fillRect/>
          </a:stretch>
        </p:blipFill>
        <p:spPr>
          <a:xfrm>
            <a:off x="729450" y="1301225"/>
            <a:ext cx="6596853" cy="3736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2" name="Google Shape;332;p53"/>
          <p:cNvPicPr preferRelativeResize="0"/>
          <p:nvPr/>
        </p:nvPicPr>
        <p:blipFill>
          <a:blip r:embed="rId3">
            <a:alphaModFix/>
          </a:blip>
          <a:stretch>
            <a:fillRect/>
          </a:stretch>
        </p:blipFill>
        <p:spPr>
          <a:xfrm>
            <a:off x="936450" y="1316925"/>
            <a:ext cx="6602538" cy="373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Parcourir un objet </a:t>
            </a:r>
            <a:endParaRPr dirty="0"/>
          </a:p>
        </p:txBody>
      </p:sp>
      <p:pic>
        <p:nvPicPr>
          <p:cNvPr id="3" name="Picture 2">
            <a:extLst>
              <a:ext uri="{FF2B5EF4-FFF2-40B4-BE49-F238E27FC236}">
                <a16:creationId xmlns:a16="http://schemas.microsoft.com/office/drawing/2014/main" id="{94D62E52-1559-453E-BE1F-59AD1FF24905}"/>
              </a:ext>
            </a:extLst>
          </p:cNvPr>
          <p:cNvPicPr>
            <a:picLocks noChangeAspect="1"/>
          </p:cNvPicPr>
          <p:nvPr/>
        </p:nvPicPr>
        <p:blipFill>
          <a:blip r:embed="rId3"/>
          <a:stretch>
            <a:fillRect/>
          </a:stretch>
        </p:blipFill>
        <p:spPr>
          <a:xfrm>
            <a:off x="1501971" y="1351575"/>
            <a:ext cx="5621843" cy="3742120"/>
          </a:xfrm>
          <a:prstGeom prst="rect">
            <a:avLst/>
          </a:prstGeom>
        </p:spPr>
      </p:pic>
    </p:spTree>
    <p:extLst>
      <p:ext uri="{BB962C8B-B14F-4D97-AF65-F5344CB8AC3E}">
        <p14:creationId xmlns:p14="http://schemas.microsoft.com/office/powerpoint/2010/main" val="3298402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8" name="Google Shape;338;p54"/>
          <p:cNvPicPr preferRelativeResize="0"/>
          <p:nvPr/>
        </p:nvPicPr>
        <p:blipFill>
          <a:blip r:embed="rId3">
            <a:alphaModFix/>
          </a:blip>
          <a:stretch>
            <a:fillRect/>
          </a:stretch>
        </p:blipFill>
        <p:spPr>
          <a:xfrm>
            <a:off x="242888" y="1628350"/>
            <a:ext cx="8658225" cy="3381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 ce qu'un composant?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44" name="Google Shape;344;p55"/>
          <p:cNvPicPr preferRelativeResize="0"/>
          <p:nvPr/>
        </p:nvPicPr>
        <p:blipFill>
          <a:blip r:embed="rId3">
            <a:alphaModFix/>
          </a:blip>
          <a:stretch>
            <a:fillRect/>
          </a:stretch>
        </p:blipFill>
        <p:spPr>
          <a:xfrm>
            <a:off x="406850" y="1236225"/>
            <a:ext cx="8417674" cy="38310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0" name="Google Shape;350;p56"/>
          <p:cNvPicPr preferRelativeResize="0"/>
          <p:nvPr/>
        </p:nvPicPr>
        <p:blipFill>
          <a:blip r:embed="rId3">
            <a:alphaModFix/>
          </a:blip>
          <a:stretch>
            <a:fillRect/>
          </a:stretch>
        </p:blipFill>
        <p:spPr>
          <a:xfrm>
            <a:off x="811025" y="1411025"/>
            <a:ext cx="6429375" cy="36671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6" name="Google Shape;356;p57"/>
          <p:cNvPicPr preferRelativeResize="0"/>
          <p:nvPr/>
        </p:nvPicPr>
        <p:blipFill>
          <a:blip r:embed="rId3">
            <a:alphaModFix/>
          </a:blip>
          <a:stretch>
            <a:fillRect/>
          </a:stretch>
        </p:blipFill>
        <p:spPr>
          <a:xfrm>
            <a:off x="152400" y="1406600"/>
            <a:ext cx="8839201" cy="350197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a:off x="729450" y="536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62" name="Google Shape;362;p58"/>
          <p:cNvPicPr preferRelativeResize="0"/>
          <p:nvPr/>
        </p:nvPicPr>
        <p:blipFill>
          <a:blip r:embed="rId3">
            <a:alphaModFix/>
          </a:blip>
          <a:stretch>
            <a:fillRect/>
          </a:stretch>
        </p:blipFill>
        <p:spPr>
          <a:xfrm>
            <a:off x="1613750" y="1185200"/>
            <a:ext cx="6168225" cy="39583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a:t>
            </a:r>
            <a:endParaRPr/>
          </a:p>
        </p:txBody>
      </p:sp>
      <p:pic>
        <p:nvPicPr>
          <p:cNvPr id="368" name="Google Shape;368;p59"/>
          <p:cNvPicPr preferRelativeResize="0"/>
          <p:nvPr/>
        </p:nvPicPr>
        <p:blipFill>
          <a:blip r:embed="rId3">
            <a:alphaModFix/>
          </a:blip>
          <a:stretch>
            <a:fillRect/>
          </a:stretch>
        </p:blipFill>
        <p:spPr>
          <a:xfrm>
            <a:off x="122875" y="1423475"/>
            <a:ext cx="8898250" cy="31878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374" name="Google Shape;374;p60"/>
          <p:cNvPicPr preferRelativeResize="0"/>
          <p:nvPr/>
        </p:nvPicPr>
        <p:blipFill>
          <a:blip r:embed="rId3">
            <a:alphaModFix/>
          </a:blip>
          <a:stretch>
            <a:fillRect/>
          </a:stretch>
        </p:blipFill>
        <p:spPr>
          <a:xfrm>
            <a:off x="1563725" y="1266650"/>
            <a:ext cx="6274141" cy="37558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vs. JSX</a:t>
            </a:r>
            <a:endParaRPr/>
          </a:p>
          <a:p>
            <a:pPr marL="0" lvl="0" indent="0" algn="l" rtl="0">
              <a:spcBef>
                <a:spcPts val="0"/>
              </a:spcBef>
              <a:spcAft>
                <a:spcPts val="0"/>
              </a:spcAft>
              <a:buNone/>
            </a:pPr>
            <a:endParaRPr/>
          </a:p>
        </p:txBody>
      </p:sp>
      <p:pic>
        <p:nvPicPr>
          <p:cNvPr id="380" name="Google Shape;380;p61"/>
          <p:cNvPicPr preferRelativeResize="0"/>
          <p:nvPr/>
        </p:nvPicPr>
        <p:blipFill>
          <a:blip r:embed="rId3">
            <a:alphaModFix/>
          </a:blip>
          <a:stretch>
            <a:fillRect/>
          </a:stretch>
        </p:blipFill>
        <p:spPr>
          <a:xfrm>
            <a:off x="513075" y="1328400"/>
            <a:ext cx="7983474" cy="381511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 vs. JSX</a:t>
            </a:r>
            <a:endParaRPr/>
          </a:p>
        </p:txBody>
      </p:sp>
      <p:pic>
        <p:nvPicPr>
          <p:cNvPr id="386" name="Google Shape;386;p62"/>
          <p:cNvPicPr preferRelativeResize="0"/>
          <p:nvPr/>
        </p:nvPicPr>
        <p:blipFill>
          <a:blip r:embed="rId3">
            <a:alphaModFix/>
          </a:blip>
          <a:stretch>
            <a:fillRect/>
          </a:stretch>
        </p:blipFill>
        <p:spPr>
          <a:xfrm>
            <a:off x="0" y="1355581"/>
            <a:ext cx="9144000" cy="370352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est compilé en JS</a:t>
            </a:r>
            <a:endParaRPr/>
          </a:p>
        </p:txBody>
      </p:sp>
      <p:pic>
        <p:nvPicPr>
          <p:cNvPr id="392" name="Google Shape;392;p63"/>
          <p:cNvPicPr preferRelativeResize="0"/>
          <p:nvPr/>
        </p:nvPicPr>
        <p:blipFill>
          <a:blip r:embed="rId3">
            <a:alphaModFix/>
          </a:blip>
          <a:stretch>
            <a:fillRect/>
          </a:stretch>
        </p:blipFill>
        <p:spPr>
          <a:xfrm>
            <a:off x="0" y="1564625"/>
            <a:ext cx="9144001" cy="2971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Objets dynamiques</a:t>
            </a:r>
            <a:endParaRPr dirty="0"/>
          </a:p>
        </p:txBody>
      </p:sp>
      <p:pic>
        <p:nvPicPr>
          <p:cNvPr id="2" name="Picture 1">
            <a:extLst>
              <a:ext uri="{FF2B5EF4-FFF2-40B4-BE49-F238E27FC236}">
                <a16:creationId xmlns:a16="http://schemas.microsoft.com/office/drawing/2014/main" id="{E83A6928-D134-4D59-B7DA-ED1362E3F09F}"/>
              </a:ext>
            </a:extLst>
          </p:cNvPr>
          <p:cNvPicPr>
            <a:picLocks noChangeAspect="1"/>
          </p:cNvPicPr>
          <p:nvPr/>
        </p:nvPicPr>
        <p:blipFill>
          <a:blip r:embed="rId3"/>
          <a:stretch>
            <a:fillRect/>
          </a:stretch>
        </p:blipFill>
        <p:spPr>
          <a:xfrm>
            <a:off x="1283450" y="1284745"/>
            <a:ext cx="5532020" cy="3858755"/>
          </a:xfrm>
          <a:prstGeom prst="rect">
            <a:avLst/>
          </a:prstGeom>
        </p:spPr>
      </p:pic>
    </p:spTree>
    <p:extLst>
      <p:ext uri="{BB962C8B-B14F-4D97-AF65-F5344CB8AC3E}">
        <p14:creationId xmlns:p14="http://schemas.microsoft.com/office/powerpoint/2010/main" val="2297112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398" name="Google Shape;398;p64"/>
          <p:cNvPicPr preferRelativeResize="0"/>
          <p:nvPr/>
        </p:nvPicPr>
        <p:blipFill>
          <a:blip r:embed="rId3">
            <a:alphaModFix/>
          </a:blip>
          <a:stretch>
            <a:fillRect/>
          </a:stretch>
        </p:blipFill>
        <p:spPr>
          <a:xfrm>
            <a:off x="878475" y="1799825"/>
            <a:ext cx="7138674" cy="25408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404" name="Google Shape;404;p65"/>
          <p:cNvPicPr preferRelativeResize="0"/>
          <p:nvPr/>
        </p:nvPicPr>
        <p:blipFill>
          <a:blip r:embed="rId3">
            <a:alphaModFix/>
          </a:blip>
          <a:stretch>
            <a:fillRect/>
          </a:stretch>
        </p:blipFill>
        <p:spPr>
          <a:xfrm>
            <a:off x="154200" y="2080875"/>
            <a:ext cx="8839200" cy="3062615"/>
          </a:xfrm>
          <a:prstGeom prst="rect">
            <a:avLst/>
          </a:prstGeom>
          <a:noFill/>
          <a:ln>
            <a:noFill/>
          </a:ln>
        </p:spPr>
      </p:pic>
      <p:sp>
        <p:nvSpPr>
          <p:cNvPr id="405" name="Google Shape;405;p65"/>
          <p:cNvSpPr txBox="1"/>
          <p:nvPr/>
        </p:nvSpPr>
        <p:spPr>
          <a:xfrm>
            <a:off x="729450" y="1346788"/>
            <a:ext cx="7778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u="sng">
                <a:solidFill>
                  <a:schemeClr val="hlink"/>
                </a:solidFill>
                <a:hlinkClick r:id="rId4"/>
              </a:rPr>
              <a:t>https://magic.reactjs.net/htmltojsx.htm</a:t>
            </a:r>
            <a:endParaRPr sz="29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a:p>
            <a:pPr marL="0" lvl="0" indent="0" algn="l" rtl="0">
              <a:spcBef>
                <a:spcPts val="0"/>
              </a:spcBef>
              <a:spcAft>
                <a:spcPts val="0"/>
              </a:spcAft>
              <a:buNone/>
            </a:pPr>
            <a:endParaRPr/>
          </a:p>
        </p:txBody>
      </p:sp>
      <p:pic>
        <p:nvPicPr>
          <p:cNvPr id="411" name="Google Shape;411;p66"/>
          <p:cNvPicPr preferRelativeResize="0"/>
          <p:nvPr/>
        </p:nvPicPr>
        <p:blipFill>
          <a:blip r:embed="rId3">
            <a:alphaModFix/>
          </a:blip>
          <a:stretch>
            <a:fillRect/>
          </a:stretch>
        </p:blipFill>
        <p:spPr>
          <a:xfrm>
            <a:off x="1310600" y="1387700"/>
            <a:ext cx="5676969" cy="3755800"/>
          </a:xfrm>
          <a:prstGeom prst="rect">
            <a:avLst/>
          </a:prstGeom>
          <a:noFill/>
          <a:ln>
            <a:noFill/>
          </a:ln>
        </p:spPr>
      </p:pic>
      <p:sp>
        <p:nvSpPr>
          <p:cNvPr id="412" name="Google Shape;412;p66"/>
          <p:cNvSpPr txBox="1"/>
          <p:nvPr/>
        </p:nvSpPr>
        <p:spPr>
          <a:xfrm>
            <a:off x="5174875" y="641775"/>
            <a:ext cx="4296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https://www.npmjs.com/package/htmltojsx</a:t>
            </a:r>
            <a:endParaRPr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418" name="Google Shape;418;p67"/>
          <p:cNvPicPr preferRelativeResize="0"/>
          <p:nvPr/>
        </p:nvPicPr>
        <p:blipFill>
          <a:blip r:embed="rId3">
            <a:alphaModFix/>
          </a:blip>
          <a:stretch>
            <a:fillRect/>
          </a:stretch>
        </p:blipFill>
        <p:spPr>
          <a:xfrm>
            <a:off x="1433625" y="1266650"/>
            <a:ext cx="6280345" cy="3876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8"/>
          <p:cNvSpPr txBox="1">
            <a:spLocks noGrp="1"/>
          </p:cNvSpPr>
          <p:nvPr>
            <p:ph type="title"/>
          </p:nvPr>
        </p:nvSpPr>
        <p:spPr>
          <a:xfrm>
            <a:off x="172800" y="547700"/>
            <a:ext cx="8640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Applications Web modernes : étape de construction requise</a:t>
            </a:r>
            <a:endParaRPr sz="2200"/>
          </a:p>
        </p:txBody>
      </p:sp>
      <p:pic>
        <p:nvPicPr>
          <p:cNvPr id="424" name="Google Shape;424;p68"/>
          <p:cNvPicPr preferRelativeResize="0"/>
          <p:nvPr/>
        </p:nvPicPr>
        <p:blipFill>
          <a:blip r:embed="rId3">
            <a:alphaModFix/>
          </a:blip>
          <a:stretch>
            <a:fillRect/>
          </a:stretch>
        </p:blipFill>
        <p:spPr>
          <a:xfrm>
            <a:off x="635325" y="1439175"/>
            <a:ext cx="7715250" cy="33813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Transpilers populaires pour compiler JSX</a:t>
            </a:r>
            <a:endParaRPr/>
          </a:p>
        </p:txBody>
      </p:sp>
      <p:pic>
        <p:nvPicPr>
          <p:cNvPr id="430" name="Google Shape;430;p69"/>
          <p:cNvPicPr preferRelativeResize="0"/>
          <p:nvPr/>
        </p:nvPicPr>
        <p:blipFill>
          <a:blip r:embed="rId3">
            <a:alphaModFix/>
          </a:blip>
          <a:stretch>
            <a:fillRect/>
          </a:stretch>
        </p:blipFill>
        <p:spPr>
          <a:xfrm>
            <a:off x="470738" y="1345075"/>
            <a:ext cx="8394274" cy="36853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Babel</a:t>
            </a:r>
            <a:endParaRPr/>
          </a:p>
        </p:txBody>
      </p:sp>
      <p:sp>
        <p:nvSpPr>
          <p:cNvPr id="436" name="Google Shape;436;p70"/>
          <p:cNvSpPr txBox="1">
            <a:spLocks noGrp="1"/>
          </p:cNvSpPr>
          <p:nvPr>
            <p:ph type="body" idx="1"/>
          </p:nvPr>
        </p:nvSpPr>
        <p:spPr>
          <a:xfrm>
            <a:off x="132150" y="1415225"/>
            <a:ext cx="8883300" cy="364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Transpiler le code (transformer/compiler)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Installation:</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@babel/core babel-loader --save-dev</a:t>
            </a:r>
            <a:endParaRPr sz="1600" b="1">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Permettre l’utilisation d’évolutions de javascript non encore intégrées</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Exemple : les modules es6</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@babel/preset-env --save-dev</a:t>
            </a:r>
            <a:endParaRPr sz="1600" b="1">
              <a:solidFill>
                <a:srgbClr val="000000"/>
              </a:solidFill>
              <a:latin typeface="Arial"/>
              <a:ea typeface="Arial"/>
              <a:cs typeface="Arial"/>
              <a:sym typeface="Arial"/>
            </a:endParaRPr>
          </a:p>
          <a:p>
            <a:pPr marL="457200" lvl="0" indent="-342900" algn="l" rtl="0">
              <a:lnSpc>
                <a:spcPct val="100000"/>
              </a:lnSpc>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Créer le ﬁchier de conﬁguration .babelrc </a:t>
            </a:r>
            <a:endParaRPr sz="1800">
              <a:solidFill>
                <a:srgbClr val="000000"/>
              </a:solidFill>
              <a:latin typeface="Arial"/>
              <a:ea typeface="Arial"/>
              <a:cs typeface="Arial"/>
              <a:sym typeface="Arial"/>
            </a:endParaRPr>
          </a:p>
          <a:p>
            <a:pPr marL="914400" lvl="0" indent="0" algn="l" rtl="0">
              <a:lnSpc>
                <a:spcPct val="100000"/>
              </a:lnSpc>
              <a:spcBef>
                <a:spcPts val="1600"/>
              </a:spcBef>
              <a:spcAft>
                <a:spcPts val="1600"/>
              </a:spcAft>
              <a:buNone/>
            </a:pPr>
            <a:endParaRPr>
              <a:solidFill>
                <a:srgbClr val="000000"/>
              </a:solidFill>
              <a:latin typeface="Arial"/>
              <a:ea typeface="Arial"/>
              <a:cs typeface="Arial"/>
              <a:sym typeface="Arial"/>
            </a:endParaRPr>
          </a:p>
        </p:txBody>
      </p:sp>
      <p:pic>
        <p:nvPicPr>
          <p:cNvPr id="437" name="Google Shape;437;p70"/>
          <p:cNvPicPr preferRelativeResize="0"/>
          <p:nvPr/>
        </p:nvPicPr>
        <p:blipFill>
          <a:blip r:embed="rId3">
            <a:alphaModFix/>
          </a:blip>
          <a:stretch>
            <a:fillRect/>
          </a:stretch>
        </p:blipFill>
        <p:spPr>
          <a:xfrm>
            <a:off x="667575" y="4402050"/>
            <a:ext cx="4086475" cy="665250"/>
          </a:xfrm>
          <a:prstGeom prst="rect">
            <a:avLst/>
          </a:prstGeom>
          <a:noFill/>
          <a:ln>
            <a:noFill/>
          </a:ln>
        </p:spPr>
      </p:pic>
      <p:pic>
        <p:nvPicPr>
          <p:cNvPr id="438" name="Google Shape;438;p70"/>
          <p:cNvPicPr preferRelativeResize="0"/>
          <p:nvPr/>
        </p:nvPicPr>
        <p:blipFill>
          <a:blip r:embed="rId4">
            <a:alphaModFix/>
          </a:blip>
          <a:stretch>
            <a:fillRect/>
          </a:stretch>
        </p:blipFill>
        <p:spPr>
          <a:xfrm>
            <a:off x="5918413" y="547688"/>
            <a:ext cx="3171825" cy="14382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sp>
        <p:nvSpPr>
          <p:cNvPr id="444" name="Google Shape;444;p71"/>
          <p:cNvSpPr txBox="1">
            <a:spLocks noGrp="1"/>
          </p:cNvSpPr>
          <p:nvPr>
            <p:ph type="body" idx="1"/>
          </p:nvPr>
        </p:nvSpPr>
        <p:spPr>
          <a:xfrm>
            <a:off x="132150" y="1611550"/>
            <a:ext cx="8883300" cy="3451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 la gestion de module (require / import).</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Agnostique au type de modules : AMD, UMD, CommonJS, etc.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Traite les assets statiques comme des modules (CSS, images)</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Découpe le code pour optimiser le chargement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Injection de dépendance et multi-compilation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S'intègre aux autres outils de build (Grunt/Gulp/etc)</a:t>
            </a:r>
            <a:endParaRPr sz="1800">
              <a:solidFill>
                <a:srgbClr val="000000"/>
              </a:solidFill>
              <a:latin typeface="Arial"/>
              <a:ea typeface="Arial"/>
              <a:cs typeface="Arial"/>
              <a:sym typeface="Arial"/>
            </a:endParaRPr>
          </a:p>
          <a:p>
            <a:pPr marL="914400" lvl="0" indent="0" algn="l" rtl="0">
              <a:lnSpc>
                <a:spcPct val="150000"/>
              </a:lnSpc>
              <a:spcBef>
                <a:spcPts val="1600"/>
              </a:spcBef>
              <a:spcAft>
                <a:spcPts val="1600"/>
              </a:spcAft>
              <a:buNone/>
            </a:pPr>
            <a:endParaRPr>
              <a:solidFill>
                <a:srgbClr val="000000"/>
              </a:solidFill>
              <a:latin typeface="Arial"/>
              <a:ea typeface="Arial"/>
              <a:cs typeface="Arial"/>
              <a:sym typeface="Arial"/>
            </a:endParaRPr>
          </a:p>
        </p:txBody>
      </p:sp>
      <p:pic>
        <p:nvPicPr>
          <p:cNvPr id="445" name="Google Shape;445;p71"/>
          <p:cNvPicPr preferRelativeResize="0"/>
          <p:nvPr/>
        </p:nvPicPr>
        <p:blipFill>
          <a:blip r:embed="rId3">
            <a:alphaModFix/>
          </a:blip>
          <a:stretch>
            <a:fillRect/>
          </a:stretch>
        </p:blipFill>
        <p:spPr>
          <a:xfrm>
            <a:off x="7054750" y="547700"/>
            <a:ext cx="1960702" cy="76305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pic>
        <p:nvPicPr>
          <p:cNvPr id="451" name="Google Shape;451;p72"/>
          <p:cNvPicPr preferRelativeResize="0"/>
          <p:nvPr/>
        </p:nvPicPr>
        <p:blipFill>
          <a:blip r:embed="rId3">
            <a:alphaModFix/>
          </a:blip>
          <a:stretch>
            <a:fillRect/>
          </a:stretch>
        </p:blipFill>
        <p:spPr>
          <a:xfrm>
            <a:off x="729450" y="1317325"/>
            <a:ext cx="8066876" cy="38261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t>Exercice:</a:t>
            </a:r>
            <a:endParaRPr sz="3500" dirty="0"/>
          </a:p>
          <a:p>
            <a:pPr marL="0" lvl="0" indent="0" algn="l" rtl="0">
              <a:spcBef>
                <a:spcPts val="0"/>
              </a:spcBef>
              <a:spcAft>
                <a:spcPts val="0"/>
              </a:spcAft>
              <a:buNone/>
            </a:pPr>
            <a:r>
              <a:rPr lang="en" sz="3500" dirty="0"/>
              <a:t>Création d'application React via CDN, JSX, ES6 et Babel</a:t>
            </a: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4367</Words>
  <Application>Microsoft Office PowerPoint</Application>
  <PresentationFormat>On-screen Show (16:9)</PresentationFormat>
  <Paragraphs>603</Paragraphs>
  <Slides>162</Slides>
  <Notes>162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162</vt:i4>
      </vt:variant>
    </vt:vector>
  </HeadingPairs>
  <TitlesOfParts>
    <vt:vector size="168" baseType="lpstr">
      <vt:lpstr>Cambria</vt:lpstr>
      <vt:lpstr>Lato</vt:lpstr>
      <vt:lpstr>Montserrat</vt:lpstr>
      <vt:lpstr>Raleway</vt:lpstr>
      <vt:lpstr>Arial</vt:lpstr>
      <vt:lpstr>Streamline</vt:lpstr>
      <vt:lpstr>React 101</vt:lpstr>
      <vt:lpstr>Notions de JavaScript ES2015 (ES6)     </vt:lpstr>
      <vt:lpstr>ECMAScript</vt:lpstr>
      <vt:lpstr>Création directe d’un objet </vt:lpstr>
      <vt:lpstr>Accès aux membres d’un objet</vt:lpstr>
      <vt:lpstr>Accès aux membres d’un objet</vt:lpstr>
      <vt:lpstr>Notation concise des méthodes</vt:lpstr>
      <vt:lpstr>Parcourir un objet </vt:lpstr>
      <vt:lpstr>Objets dynamiques</vt:lpstr>
      <vt:lpstr>Créer une classe</vt:lpstr>
      <vt:lpstr>Méthodes statiques</vt:lpstr>
      <vt:lpstr>Variables de classe </vt:lpstr>
      <vt:lpstr>Prototype</vt:lpstr>
      <vt:lpstr>Héritage</vt:lpstr>
      <vt:lpstr>Héritage</vt:lpstr>
      <vt:lpstr>Héritage</vt:lpstr>
      <vt:lpstr>Héritage</vt:lpstr>
      <vt:lpstr>Héritage multiple</vt:lpstr>
      <vt:lpstr>La destructuration d’affectation</vt:lpstr>
      <vt:lpstr>La destructuration d’affectation</vt:lpstr>
      <vt:lpstr>La destructuration d’affectation</vt:lpstr>
      <vt:lpstr>Destructuration d’objets </vt:lpstr>
      <vt:lpstr>Destructuration d’objets </vt:lpstr>
      <vt:lpstr>Destructuration d’arguments  </vt:lpstr>
      <vt:lpstr>Destructuration d’arguments  </vt:lpstr>
      <vt:lpstr>Fonctions </vt:lpstr>
      <vt:lpstr>Appel et référence</vt:lpstr>
      <vt:lpstr>Paramètres</vt:lpstr>
      <vt:lpstr>Arguments (ES5)</vt:lpstr>
      <vt:lpstr>Paramètres par défaut </vt:lpstr>
      <vt:lpstr>Eclater les valeurs</vt:lpstr>
      <vt:lpstr>Définir une fonction </vt:lpstr>
      <vt:lpstr>Fonctions ”fléchées” </vt:lpstr>
      <vt:lpstr>Fonctions et this</vt:lpstr>
      <vt:lpstr>Fonctions et this</vt:lpstr>
      <vt:lpstr>Fonctions et this</vt:lpstr>
      <vt:lpstr>Fonctions et this</vt:lpstr>
      <vt:lpstr>Fonctions et this</vt:lpstr>
      <vt:lpstr>Spécifier this</vt:lpstr>
      <vt:lpstr>Spécifier this</vt:lpstr>
      <vt:lpstr>Spécifier this</vt:lpstr>
      <vt:lpstr>Spécifier this</vt:lpstr>
      <vt:lpstr>En résumé : les fonctions en JavaScript</vt:lpstr>
      <vt:lpstr>En résumé : les fonctions en JavaScript</vt:lpstr>
      <vt:lpstr>En résumé : les fonctions en JavaScript</vt:lpstr>
      <vt:lpstr>Exemple : tri d’un tableau</vt:lpstr>
      <vt:lpstr>Exemple : tri d’un tableau</vt:lpstr>
      <vt:lpstr>Exemple : tri d’un tableau</vt:lpstr>
      <vt:lpstr>Fonctions dans un tableau</vt:lpstr>
      <vt:lpstr>Passer une fonction en argument d’une autre fonction </vt:lpstr>
      <vt:lpstr>Retourner une fonction d’une autre fonction</vt:lpstr>
      <vt:lpstr>JavaScript Map, Reduce, et Filter</vt:lpstr>
      <vt:lpstr>JavaScript Map</vt:lpstr>
      <vt:lpstr>JavaScript Filter</vt:lpstr>
      <vt:lpstr>JavaScript Filter</vt:lpstr>
      <vt:lpstr>JavaScript Reduce</vt:lpstr>
      <vt:lpstr>JavaScript Reduce</vt:lpstr>
      <vt:lpstr>Rappels des composants des RIA</vt:lpstr>
      <vt:lpstr>Qu’est-ce que JavaScript ?     </vt:lpstr>
      <vt:lpstr>Document Object Model (DOM)    </vt:lpstr>
      <vt:lpstr>Document Object Model (DOM)    </vt:lpstr>
      <vt:lpstr>Qu’est ce que la programmation réactive ?      </vt:lpstr>
      <vt:lpstr>Pourquoi la programmation réactive ?        </vt:lpstr>
      <vt:lpstr>Les principes de base          </vt:lpstr>
      <vt:lpstr>Un concept important : l’immuabilité          </vt:lpstr>
      <vt:lpstr>Un exemple de transformation            </vt:lpstr>
      <vt:lpstr>Les bibliothèques Javascript    </vt:lpstr>
      <vt:lpstr>Architecture MVC  </vt:lpstr>
      <vt:lpstr>PowerPoint Presentation</vt:lpstr>
      <vt:lpstr>PowerPoint Presentation</vt:lpstr>
      <vt:lpstr>PowerPoint Presentation</vt:lpstr>
      <vt:lpstr>Architecture MVVM  </vt:lpstr>
      <vt:lpstr>Principes de data binding </vt:lpstr>
      <vt:lpstr>Stratégie de data binding de React  </vt:lpstr>
      <vt:lpstr>Première application  </vt:lpstr>
      <vt:lpstr>Première application  </vt:lpstr>
      <vt:lpstr>Première application  </vt:lpstr>
      <vt:lpstr>Première application  </vt:lpstr>
      <vt:lpstr>Première application  </vt:lpstr>
      <vt:lpstr>Première application  </vt:lpstr>
      <vt:lpstr>Qu'est ce qu'un composant?  </vt:lpstr>
      <vt:lpstr>Exemple de composant    </vt:lpstr>
      <vt:lpstr>Exemple de composant    </vt:lpstr>
      <vt:lpstr>Architecture  </vt:lpstr>
      <vt:lpstr>JSX</vt:lpstr>
      <vt:lpstr>JSX? </vt:lpstr>
      <vt:lpstr>HTML vs. JSX </vt:lpstr>
      <vt:lpstr>JS vs. JSX</vt:lpstr>
      <vt:lpstr>JSX est compilé en JS</vt:lpstr>
      <vt:lpstr>Convertir HTML en JSX</vt:lpstr>
      <vt:lpstr>Convertir HTML en JSX</vt:lpstr>
      <vt:lpstr>Convertir HTML en JSX </vt:lpstr>
      <vt:lpstr>JSX? </vt:lpstr>
      <vt:lpstr>Applications Web modernes : étape de construction requise</vt:lpstr>
      <vt:lpstr>Transpilers populaires pour compiler JSX</vt:lpstr>
      <vt:lpstr>Babel</vt:lpstr>
      <vt:lpstr>Webpack</vt:lpstr>
      <vt:lpstr>Webpack</vt:lpstr>
      <vt:lpstr>Exercice: Création d'application React via CDN, JSX, ES6 et Babel  </vt:lpstr>
      <vt:lpstr> Exercice: Prise en main de React</vt:lpstr>
      <vt:lpstr>Développer avec ReactJS  </vt:lpstr>
      <vt:lpstr>DOM - le problème</vt:lpstr>
      <vt:lpstr>DOM Virtuel</vt:lpstr>
      <vt:lpstr>DOM Virtuel</vt:lpstr>
      <vt:lpstr>Props</vt:lpstr>
      <vt:lpstr>Props</vt:lpstr>
      <vt:lpstr>Les props sont immuables  </vt:lpstr>
      <vt:lpstr>State  </vt:lpstr>
      <vt:lpstr>State  </vt:lpstr>
      <vt:lpstr>Les events  </vt:lpstr>
      <vt:lpstr>Les events  </vt:lpstr>
      <vt:lpstr>Les composants "enfants"   </vt:lpstr>
      <vt:lpstr>Affichage de plusieurs composants   </vt:lpstr>
      <vt:lpstr>Cycle de vie des composants</vt:lpstr>
      <vt:lpstr>Cycle de vie moins courant</vt:lpstr>
      <vt:lpstr>Render</vt:lpstr>
      <vt:lpstr>Lab : Création d'une application React  </vt:lpstr>
      <vt:lpstr>Interactivité des composants    </vt:lpstr>
      <vt:lpstr>Gestion des formulaires</vt:lpstr>
      <vt:lpstr>Détection de changement d’un champ</vt:lpstr>
      <vt:lpstr>Contrôle des composants de formulaire</vt:lpstr>
      <vt:lpstr>Formulaires -  Textarea</vt:lpstr>
      <vt:lpstr>Formulaires -  Select</vt:lpstr>
      <vt:lpstr>Formulaires -  Switch Handling By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monopage avec ReactJS et Flux ou Redux    </vt:lpstr>
      <vt:lpstr>Flux</vt:lpstr>
      <vt:lpstr>Flux: le pattern</vt:lpstr>
      <vt:lpstr>Le principe : un ﬂux unidirectionnel  </vt:lpstr>
      <vt:lpstr>Flux</vt:lpstr>
      <vt:lpstr>En pratique sur une application    </vt:lpstr>
      <vt:lpstr>Redux : une implémentation de l’archi Flux  </vt:lpstr>
      <vt:lpstr>Pourquoi Redux    </vt:lpstr>
      <vt:lpstr>Pourquoi utiliser Redux ?     </vt:lpstr>
      <vt:lpstr>Redux one-way data ﬂow    </vt:lpstr>
      <vt:lpstr>Concepts de Redux    </vt:lpstr>
      <vt:lpstr>Reducers    </vt:lpstr>
      <vt:lpstr>Store      </vt:lpstr>
      <vt:lpstr>Redux Middleware      </vt:lpstr>
      <vt:lpstr>Redux Middleware      </vt:lpstr>
      <vt:lpstr>Isomorphisme avec React et Node.js</vt:lpstr>
      <vt:lpstr>Motivation</vt:lpstr>
      <vt:lpstr>Motivation</vt:lpstr>
      <vt:lpstr>Long temps de chargement (mauvais UX) </vt:lpstr>
      <vt:lpstr>Mauvais référencement</vt:lpstr>
      <vt:lpstr>Qu'en est-il des solutions de rendu Pure Server?  </vt:lpstr>
      <vt:lpstr>Universal web apps - Isomorphic </vt:lpstr>
      <vt:lpstr>Server Side Rendering (SSR) with ReactJS  </vt:lpstr>
      <vt:lpstr>Server Side Rendering with Redux  </vt:lpstr>
      <vt:lpstr>Server Side Rendering with React Router  </vt:lpstr>
      <vt:lpstr> Configuration d'une application Web isomorphe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101</dc:title>
  <dc:creator>Ahmed Hosni</dc:creator>
  <cp:lastModifiedBy>Ahmed Hosni</cp:lastModifiedBy>
  <cp:revision>54</cp:revision>
  <dcterms:modified xsi:type="dcterms:W3CDTF">2020-06-16T21:58:58Z</dcterms:modified>
</cp:coreProperties>
</file>